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3" r:id="rId9"/>
    <p:sldId id="265" r:id="rId10"/>
    <p:sldId id="266" r:id="rId11"/>
    <p:sldId id="267" r:id="rId12"/>
    <p:sldId id="278" r:id="rId13"/>
    <p:sldId id="268" r:id="rId14"/>
    <p:sldId id="280" r:id="rId15"/>
    <p:sldId id="281" r:id="rId16"/>
    <p:sldId id="283" r:id="rId17"/>
    <p:sldId id="274" r:id="rId18"/>
    <p:sldId id="282" r:id="rId19"/>
    <p:sldId id="269" r:id="rId20"/>
    <p:sldId id="277" r:id="rId21"/>
    <p:sldId id="279" r:id="rId22"/>
    <p:sldId id="270" r:id="rId23"/>
    <p:sldId id="271" r:id="rId24"/>
    <p:sldId id="275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rger Big" initials="BB" lastIdx="1" clrIdx="0">
    <p:extLst>
      <p:ext uri="{19B8F6BF-5375-455C-9EA6-DF929625EA0E}">
        <p15:presenceInfo xmlns:p15="http://schemas.microsoft.com/office/powerpoint/2012/main" userId="490c91ed352f43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4C89"/>
    <a:srgbClr val="0059FF"/>
    <a:srgbClr val="4472C4"/>
    <a:srgbClr val="55A9F5"/>
    <a:srgbClr val="C8E3FC"/>
    <a:srgbClr val="F7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72" autoAdjust="0"/>
    <p:restoredTop sz="96416" autoAdjust="0"/>
  </p:normalViewPr>
  <p:slideViewPr>
    <p:cSldViewPr snapToGrid="0">
      <p:cViewPr varScale="1">
        <p:scale>
          <a:sx n="112" d="100"/>
          <a:sy n="112" d="100"/>
        </p:scale>
        <p:origin x="246" y="-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822" y="90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9A62091-E09D-82B7-55FB-6AE48E531A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BDB2AC8-6DF5-11E3-98B2-ADF27967C8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31B12-D6C3-4DB4-BC07-A5CF9CC7172B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CFECC89-7DC4-1B8F-327C-934C5DCDD0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A392DAB-D26F-2128-850D-0E9349811A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4586B-4E69-4A6C-B8FE-21E29D2D7F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69933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B26A9F-72E9-4B14-A8B1-9BFC43AF6CAA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90E425-5D95-4734-87D5-3997A07C84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9426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0E425-5D95-4734-87D5-3997A07C84CD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8526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0E425-5D95-4734-87D5-3997A07C84C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567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0E425-5D95-4734-87D5-3997A07C84C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776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912C60D-7D61-A441-F905-10457CD6DD98}"/>
              </a:ext>
            </a:extLst>
          </p:cNvPr>
          <p:cNvSpPr txBox="1"/>
          <p:nvPr userDrawn="1"/>
        </p:nvSpPr>
        <p:spPr>
          <a:xfrm>
            <a:off x="6724996" y="368300"/>
            <a:ext cx="5095529" cy="4001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ru-RU" sz="2000" dirty="0">
                <a:solidFill>
                  <a:srgbClr val="084C89"/>
                </a:solidFill>
                <a:effectLst/>
                <a:latin typeface="Century Gothic" panose="020B0502020202020204" pitchFamily="34" charset="0"/>
              </a:rPr>
              <a:t>Кафедра </a:t>
            </a:r>
            <a:r>
              <a:rPr lang="ru-RU" sz="2000" dirty="0">
                <a:solidFill>
                  <a:srgbClr val="084C89"/>
                </a:solidFill>
                <a:latin typeface="Century Gothic" panose="020B0502020202020204" pitchFamily="34" charset="0"/>
              </a:rPr>
              <a:t>прикладной информатики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DA25AC-0011-F270-1CA4-CB1BC19EC4F8}"/>
              </a:ext>
            </a:extLst>
          </p:cNvPr>
          <p:cNvSpPr txBox="1"/>
          <p:nvPr userDrawn="1"/>
        </p:nvSpPr>
        <p:spPr>
          <a:xfrm>
            <a:off x="371475" y="2890391"/>
            <a:ext cx="9304540" cy="107721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ru-RU" sz="3200" b="1" dirty="0">
                <a:solidFill>
                  <a:srgbClr val="F77F00"/>
                </a:solidFill>
                <a:effectLst/>
                <a:latin typeface="Century Gothic" panose="020B0502020202020204" pitchFamily="34" charset="0"/>
              </a:rPr>
              <a:t>ПРОЕКТИРОВАНИЕ И РАЗРАБОТКА WEB-СЕРВИСА АРЕНДЫ ЦИФРОВОЙ ЭЛЕКТРОНИКИ</a:t>
            </a:r>
            <a:endParaRPr lang="ru-RU" sz="3200" b="1" dirty="0">
              <a:solidFill>
                <a:srgbClr val="F77F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5D734FB-2340-4967-909F-6E32C5B59C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368301"/>
            <a:ext cx="1085850" cy="3730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9FBA107-21C0-B962-151D-86C7E771A67E}"/>
              </a:ext>
            </a:extLst>
          </p:cNvPr>
          <p:cNvSpPr txBox="1"/>
          <p:nvPr userDrawn="1"/>
        </p:nvSpPr>
        <p:spPr>
          <a:xfrm>
            <a:off x="6096000" y="5474036"/>
            <a:ext cx="4043931" cy="101566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ru-RU" sz="2000" dirty="0">
                <a:solidFill>
                  <a:srgbClr val="084C89">
                    <a:alpha val="50000"/>
                  </a:srgbClr>
                </a:solidFill>
                <a:effectLst/>
                <a:latin typeface="Century Gothic" panose="020B0502020202020204" pitchFamily="34" charset="0"/>
              </a:rPr>
              <a:t>Научный руководитель:</a:t>
            </a:r>
          </a:p>
          <a:p>
            <a:r>
              <a:rPr lang="ru-RU" sz="2000" dirty="0">
                <a:solidFill>
                  <a:srgbClr val="084C89"/>
                </a:solidFill>
                <a:effectLst/>
                <a:latin typeface="Century Gothic" panose="020B0502020202020204" pitchFamily="34" charset="0"/>
              </a:rPr>
              <a:t>Довыденко Антон Павлович, преподаватель СПО</a:t>
            </a:r>
            <a:endParaRPr lang="ru-RU" sz="2000" dirty="0">
              <a:solidFill>
                <a:srgbClr val="084C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FC7F80-9389-28B3-90F6-863E90279610}"/>
              </a:ext>
            </a:extLst>
          </p:cNvPr>
          <p:cNvSpPr txBox="1"/>
          <p:nvPr userDrawn="1"/>
        </p:nvSpPr>
        <p:spPr>
          <a:xfrm>
            <a:off x="371475" y="5474037"/>
            <a:ext cx="4208838" cy="101566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ru-RU" sz="2000" b="0" i="0" u="none" dirty="0">
                <a:solidFill>
                  <a:srgbClr val="084C89">
                    <a:alpha val="50000"/>
                  </a:srgbClr>
                </a:solidFill>
                <a:effectLst/>
                <a:latin typeface="Century Gothic" panose="020B0502020202020204" pitchFamily="34" charset="0"/>
              </a:rPr>
              <a:t>Студент:</a:t>
            </a:r>
          </a:p>
          <a:p>
            <a:r>
              <a:rPr lang="ru-RU" sz="2000" dirty="0">
                <a:solidFill>
                  <a:srgbClr val="084C89"/>
                </a:solidFill>
                <a:effectLst/>
                <a:latin typeface="Century Gothic" panose="020B0502020202020204" pitchFamily="34" charset="0"/>
              </a:rPr>
              <a:t>Тарасов Валентин Фёдорович, группа 11-ИС103</a:t>
            </a:r>
            <a:endParaRPr lang="ru-RU" sz="2000" dirty="0">
              <a:solidFill>
                <a:srgbClr val="084C8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810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7B7181-F271-F04F-6AA5-584CB3601B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4" y="-840015"/>
            <a:ext cx="12197184" cy="8538029"/>
          </a:xfrm>
          <a:prstGeom prst="rect">
            <a:avLst/>
          </a:prstGeom>
        </p:spPr>
      </p:pic>
      <p:sp>
        <p:nvSpPr>
          <p:cNvPr id="23" name="Дата 22">
            <a:extLst>
              <a:ext uri="{FF2B5EF4-FFF2-40B4-BE49-F238E27FC236}">
                <a16:creationId xmlns:a16="http://schemas.microsoft.com/office/drawing/2014/main" id="{EA8253D5-C2D0-B67E-CACD-BB9C003196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125" y="374650"/>
            <a:ext cx="1200150" cy="504000"/>
          </a:xfrm>
        </p:spPr>
        <p:txBody>
          <a:bodyPr/>
          <a:lstStyle>
            <a:lvl1pPr>
              <a:defRPr>
                <a:solidFill>
                  <a:srgbClr val="084C89">
                    <a:alpha val="50000"/>
                  </a:srgb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4" name="Нижний колонтитул 23">
            <a:extLst>
              <a:ext uri="{FF2B5EF4-FFF2-40B4-BE49-F238E27FC236}">
                <a16:creationId xmlns:a16="http://schemas.microsoft.com/office/drawing/2014/main" id="{F8673B36-1CAE-48CB-743A-C4511216C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1474" y="374650"/>
            <a:ext cx="5724526" cy="504000"/>
          </a:xfrm>
        </p:spPr>
        <p:txBody>
          <a:bodyPr/>
          <a:lstStyle>
            <a:lvl1pPr algn="l">
              <a:defRPr sz="2400" b="1">
                <a:solidFill>
                  <a:srgbClr val="0059F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ТЕКСТ</a:t>
            </a:r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7DA34DE8-CDB2-9124-471B-6418E84E6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0525" y="374650"/>
            <a:ext cx="540000" cy="504000"/>
          </a:xfrm>
          <a:prstGeom prst="roundRect">
            <a:avLst>
              <a:gd name="adj" fmla="val 2493"/>
            </a:avLst>
          </a:prstGeom>
          <a:solidFill>
            <a:srgbClr val="0059FF"/>
          </a:solidFill>
        </p:spPr>
        <p:txBody>
          <a:bodyPr/>
          <a:lstStyle>
            <a:lvl1pPr algn="ctr">
              <a:defRPr sz="1200" b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AE0FEE57-031D-488F-8050-66FB555D8AD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8574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4" pos="5654" userDrawn="1">
          <p15:clr>
            <a:srgbClr val="FBAE40"/>
          </p15:clr>
        </p15:guide>
        <p15:guide id="5" pos="2026" userDrawn="1">
          <p15:clr>
            <a:srgbClr val="FBAE40"/>
          </p15:clr>
        </p15:guide>
        <p15:guide id="6" orient="horz" pos="3113" userDrawn="1">
          <p15:clr>
            <a:srgbClr val="FBAE40"/>
          </p15:clr>
        </p15:guide>
        <p15:guide id="7" orient="horz" pos="1207" userDrawn="1">
          <p15:clr>
            <a:srgbClr val="FBAE40"/>
          </p15:clr>
        </p15:guide>
        <p15:guide id="8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ADA25AC-0011-F270-1CA4-CB1BC19EC4F8}"/>
              </a:ext>
            </a:extLst>
          </p:cNvPr>
          <p:cNvSpPr txBox="1"/>
          <p:nvPr userDrawn="1"/>
        </p:nvSpPr>
        <p:spPr>
          <a:xfrm>
            <a:off x="371475" y="2890391"/>
            <a:ext cx="3209925" cy="107721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ru-RU" sz="3200" b="1" dirty="0">
                <a:solidFill>
                  <a:srgbClr val="F77F00"/>
                </a:solidFill>
                <a:effectLst/>
                <a:latin typeface="Century Gothic" panose="020B0502020202020204" pitchFamily="34" charset="0"/>
              </a:rPr>
              <a:t>СПАСИБО ЗА ВНИМАНИЕ!</a:t>
            </a:r>
            <a:endParaRPr lang="ru-RU" sz="3200" b="1" dirty="0">
              <a:solidFill>
                <a:srgbClr val="F77F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5D734FB-2340-4967-909F-6E32C5B59C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368301"/>
            <a:ext cx="1085850" cy="37304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60984D-3768-B689-DD6A-3A11AAC79C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94" y="1922778"/>
            <a:ext cx="2158853" cy="2520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407D27-A755-A35A-9113-7CFDA406C36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347" y="1922778"/>
            <a:ext cx="2159177" cy="2520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583412-51AC-87FE-B457-99A947D8CD4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524" y="1922778"/>
            <a:ext cx="2160001" cy="25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5CB9CE-6FED-EDA0-CAFA-39E748CE9975}"/>
              </a:ext>
            </a:extLst>
          </p:cNvPr>
          <p:cNvSpPr txBox="1"/>
          <p:nvPr userDrawn="1"/>
        </p:nvSpPr>
        <p:spPr>
          <a:xfrm>
            <a:off x="6724996" y="368300"/>
            <a:ext cx="5095529" cy="4001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ru-RU" sz="2000" dirty="0">
                <a:solidFill>
                  <a:srgbClr val="084C89"/>
                </a:solidFill>
                <a:effectLst/>
                <a:latin typeface="Century Gothic" panose="020B0502020202020204" pitchFamily="34" charset="0"/>
              </a:rPr>
              <a:t>Кафедра </a:t>
            </a:r>
            <a:r>
              <a:rPr lang="ru-RU" sz="2000" dirty="0">
                <a:solidFill>
                  <a:srgbClr val="084C89"/>
                </a:solidFill>
                <a:latin typeface="Century Gothic" panose="020B0502020202020204" pitchFamily="34" charset="0"/>
              </a:rPr>
              <a:t>прикладной информатики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BD9C9B-49EF-84A6-1850-AB8C34F35F89}"/>
              </a:ext>
            </a:extLst>
          </p:cNvPr>
          <p:cNvSpPr txBox="1"/>
          <p:nvPr userDrawn="1"/>
        </p:nvSpPr>
        <p:spPr>
          <a:xfrm>
            <a:off x="6096000" y="5474036"/>
            <a:ext cx="4043931" cy="101566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ru-RU" sz="2000" dirty="0">
                <a:solidFill>
                  <a:srgbClr val="084C89">
                    <a:alpha val="50000"/>
                  </a:srgbClr>
                </a:solidFill>
                <a:effectLst/>
                <a:latin typeface="Century Gothic" panose="020B0502020202020204" pitchFamily="34" charset="0"/>
              </a:rPr>
              <a:t>Научный руководитель:</a:t>
            </a:r>
          </a:p>
          <a:p>
            <a:r>
              <a:rPr lang="ru-RU" sz="2000" dirty="0">
                <a:solidFill>
                  <a:srgbClr val="084C89"/>
                </a:solidFill>
                <a:effectLst/>
                <a:latin typeface="Century Gothic" panose="020B0502020202020204" pitchFamily="34" charset="0"/>
              </a:rPr>
              <a:t>Довыденко Антон Павлович, преподаватель СПО</a:t>
            </a:r>
            <a:endParaRPr lang="ru-RU" sz="2000" dirty="0">
              <a:solidFill>
                <a:srgbClr val="084C89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47CCA0-BBFB-4E56-960B-61D6FACCB31B}"/>
              </a:ext>
            </a:extLst>
          </p:cNvPr>
          <p:cNvSpPr txBox="1"/>
          <p:nvPr userDrawn="1"/>
        </p:nvSpPr>
        <p:spPr>
          <a:xfrm>
            <a:off x="371475" y="5474037"/>
            <a:ext cx="4208838" cy="101566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ru-RU" sz="2000" b="0" i="0" u="none" dirty="0">
                <a:solidFill>
                  <a:srgbClr val="084C89">
                    <a:alpha val="50000"/>
                  </a:srgbClr>
                </a:solidFill>
                <a:effectLst/>
                <a:latin typeface="Century Gothic" panose="020B0502020202020204" pitchFamily="34" charset="0"/>
              </a:rPr>
              <a:t>Студент:</a:t>
            </a:r>
          </a:p>
          <a:p>
            <a:r>
              <a:rPr lang="ru-RU" sz="2000" dirty="0">
                <a:solidFill>
                  <a:srgbClr val="084C89"/>
                </a:solidFill>
                <a:effectLst/>
                <a:latin typeface="Century Gothic" panose="020B0502020202020204" pitchFamily="34" charset="0"/>
              </a:rPr>
              <a:t>Тарасов Валентин Фёдорович, группа 11-ИС103</a:t>
            </a:r>
            <a:endParaRPr lang="ru-RU" sz="2000" dirty="0">
              <a:solidFill>
                <a:srgbClr val="084C8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670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9A39B093-6FFE-E113-1275-27B54BF88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5" y="61182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1D29B0-87BD-E352-0F48-B82A6BE97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182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выфвыф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976109-1762-22C3-97D7-CC6BECD1C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77325" y="61182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FEE57-031D-488F-8050-66FB555D8AD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187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088" userDrawn="1">
          <p15:clr>
            <a:srgbClr val="F26B43"/>
          </p15:clr>
        </p15:guide>
        <p15:guide id="4" pos="744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6360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391C730-DF7B-C0A1-6896-2C6B98274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1473" y="374650"/>
            <a:ext cx="7734302" cy="504000"/>
          </a:xfrm>
        </p:spPr>
        <p:txBody>
          <a:bodyPr/>
          <a:lstStyle/>
          <a:p>
            <a:r>
              <a:rPr lang="ru-RU" dirty="0"/>
              <a:t>АРХИТЕКТУРА КЛИЕНТСКОЙ ЧАСТИ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5C43E2D-25B2-79C3-1EE3-58DE9F0AC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EE57-031D-488F-8050-66FB555D8AD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0797F5CE-3BFD-CFDE-27A3-3DC9751A12A7}"/>
              </a:ext>
            </a:extLst>
          </p:cNvPr>
          <p:cNvSpPr/>
          <p:nvPr/>
        </p:nvSpPr>
        <p:spPr>
          <a:xfrm>
            <a:off x="371475" y="1233487"/>
            <a:ext cx="11449049" cy="5253037"/>
          </a:xfrm>
          <a:prstGeom prst="roundRect">
            <a:avLst>
              <a:gd name="adj" fmla="val 1175"/>
            </a:avLst>
          </a:prstGeom>
          <a:noFill/>
          <a:ln w="76200">
            <a:solidFill>
              <a:srgbClr val="005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ACCEA46-40FF-E798-6353-B68E545EFB10}"/>
              </a:ext>
            </a:extLst>
          </p:cNvPr>
          <p:cNvSpPr/>
          <p:nvPr/>
        </p:nvSpPr>
        <p:spPr>
          <a:xfrm>
            <a:off x="731474" y="1593488"/>
            <a:ext cx="2484802" cy="685800"/>
          </a:xfrm>
          <a:prstGeom prst="roundRect">
            <a:avLst>
              <a:gd name="adj" fmla="val 1175"/>
            </a:avLst>
          </a:prstGeom>
          <a:solidFill>
            <a:schemeClr val="bg1"/>
          </a:solidFill>
          <a:ln w="76200">
            <a:solidFill>
              <a:srgbClr val="0059FF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84C89"/>
                </a:solidFill>
                <a:latin typeface="Century Gothic" panose="020B0502020202020204" pitchFamily="34" charset="0"/>
              </a:rPr>
              <a:t>app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A913A2A7-32AD-D828-08BF-215E700028FC}"/>
              </a:ext>
            </a:extLst>
          </p:cNvPr>
          <p:cNvSpPr/>
          <p:nvPr/>
        </p:nvSpPr>
        <p:spPr>
          <a:xfrm>
            <a:off x="3556732" y="1593488"/>
            <a:ext cx="2484802" cy="685800"/>
          </a:xfrm>
          <a:prstGeom prst="roundRect">
            <a:avLst>
              <a:gd name="adj" fmla="val 1175"/>
            </a:avLst>
          </a:prstGeom>
          <a:solidFill>
            <a:schemeClr val="bg1"/>
          </a:solidFill>
          <a:ln w="76200">
            <a:solidFill>
              <a:srgbClr val="0059FF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84C89"/>
                </a:solidFill>
                <a:latin typeface="Century Gothic" panose="020B0502020202020204" pitchFamily="34" charset="0"/>
              </a:rPr>
              <a:t>pages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1B99464B-8452-D4E9-5234-217638D5963A}"/>
              </a:ext>
            </a:extLst>
          </p:cNvPr>
          <p:cNvSpPr/>
          <p:nvPr/>
        </p:nvSpPr>
        <p:spPr>
          <a:xfrm>
            <a:off x="6376864" y="1593488"/>
            <a:ext cx="2484802" cy="685800"/>
          </a:xfrm>
          <a:prstGeom prst="roundRect">
            <a:avLst>
              <a:gd name="adj" fmla="val 1175"/>
            </a:avLst>
          </a:prstGeom>
          <a:solidFill>
            <a:schemeClr val="bg1"/>
          </a:solidFill>
          <a:ln w="76200">
            <a:solidFill>
              <a:srgbClr val="0059FF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84C89"/>
                </a:solidFill>
                <a:latin typeface="Century Gothic" panose="020B0502020202020204" pitchFamily="34" charset="0"/>
              </a:rPr>
              <a:t>widgets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84B9B2E8-C5AF-DAA6-5A28-A8C5846726E6}"/>
              </a:ext>
            </a:extLst>
          </p:cNvPr>
          <p:cNvSpPr/>
          <p:nvPr/>
        </p:nvSpPr>
        <p:spPr>
          <a:xfrm>
            <a:off x="736600" y="2637369"/>
            <a:ext cx="2484802" cy="685800"/>
          </a:xfrm>
          <a:prstGeom prst="roundRect">
            <a:avLst>
              <a:gd name="adj" fmla="val 1175"/>
            </a:avLst>
          </a:prstGeom>
          <a:solidFill>
            <a:schemeClr val="bg1"/>
          </a:solidFill>
          <a:ln w="76200">
            <a:solidFill>
              <a:srgbClr val="0059FF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84C89"/>
                </a:solidFill>
                <a:latin typeface="Century Gothic" panose="020B0502020202020204" pitchFamily="34" charset="0"/>
              </a:rPr>
              <a:t>features</a:t>
            </a: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99982980-1011-7476-45ED-BAB9C70B5959}"/>
              </a:ext>
            </a:extLst>
          </p:cNvPr>
          <p:cNvSpPr/>
          <p:nvPr/>
        </p:nvSpPr>
        <p:spPr>
          <a:xfrm>
            <a:off x="3561858" y="2637369"/>
            <a:ext cx="2484802" cy="685800"/>
          </a:xfrm>
          <a:prstGeom prst="roundRect">
            <a:avLst>
              <a:gd name="adj" fmla="val 1175"/>
            </a:avLst>
          </a:prstGeom>
          <a:solidFill>
            <a:schemeClr val="bg1"/>
          </a:solidFill>
          <a:ln w="76200">
            <a:solidFill>
              <a:srgbClr val="0059FF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84C89"/>
                </a:solidFill>
                <a:latin typeface="Century Gothic" panose="020B0502020202020204" pitchFamily="34" charset="0"/>
              </a:rPr>
              <a:t>entities</a:t>
            </a: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6F5714BE-7550-696A-48E7-B52F014552D9}"/>
              </a:ext>
            </a:extLst>
          </p:cNvPr>
          <p:cNvSpPr/>
          <p:nvPr/>
        </p:nvSpPr>
        <p:spPr>
          <a:xfrm>
            <a:off x="6381990" y="2637369"/>
            <a:ext cx="2484802" cy="685800"/>
          </a:xfrm>
          <a:prstGeom prst="roundRect">
            <a:avLst>
              <a:gd name="adj" fmla="val 1175"/>
            </a:avLst>
          </a:prstGeom>
          <a:solidFill>
            <a:schemeClr val="bg1"/>
          </a:solidFill>
          <a:ln w="76200">
            <a:solidFill>
              <a:srgbClr val="0059FF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84C89"/>
                </a:solidFill>
                <a:latin typeface="Century Gothic" panose="020B0502020202020204" pitchFamily="34" charset="0"/>
              </a:rPr>
              <a:t>shared</a:t>
            </a: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E9CC6564-91CC-D6DF-E7B7-82D2E790A3C6}"/>
              </a:ext>
            </a:extLst>
          </p:cNvPr>
          <p:cNvSpPr/>
          <p:nvPr/>
        </p:nvSpPr>
        <p:spPr>
          <a:xfrm>
            <a:off x="9196996" y="1593487"/>
            <a:ext cx="2268656" cy="1729681"/>
          </a:xfrm>
          <a:prstGeom prst="roundRect">
            <a:avLst>
              <a:gd name="adj" fmla="val 1175"/>
            </a:avLst>
          </a:prstGeom>
          <a:solidFill>
            <a:schemeClr val="bg1"/>
          </a:solidFill>
          <a:ln w="76200">
            <a:solidFill>
              <a:srgbClr val="0059FF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 err="1">
                <a:solidFill>
                  <a:srgbClr val="084C89"/>
                </a:solidFill>
                <a:latin typeface="Century Gothic" panose="020B0502020202020204" pitchFamily="34" charset="0"/>
              </a:rPr>
              <a:t>main.tsx</a:t>
            </a:r>
            <a:endParaRPr lang="en-US" sz="2000" b="1" i="1" dirty="0">
              <a:solidFill>
                <a:srgbClr val="084C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C103B8-D5C0-B128-5D64-EF0C191D9FFE}"/>
              </a:ext>
            </a:extLst>
          </p:cNvPr>
          <p:cNvSpPr txBox="1"/>
          <p:nvPr/>
        </p:nvSpPr>
        <p:spPr>
          <a:xfrm>
            <a:off x="731474" y="3678006"/>
            <a:ext cx="81301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84C89"/>
                </a:solidFill>
                <a:latin typeface="Century Gothic" panose="020B0502020202020204" pitchFamily="34" charset="0"/>
              </a:rPr>
              <a:t>Для веб-сервиса аренды цифровой электроники была выбрана популярная архитектура </a:t>
            </a:r>
            <a:r>
              <a:rPr lang="ru-RU" sz="2000" dirty="0" err="1">
                <a:solidFill>
                  <a:srgbClr val="084C89"/>
                </a:solidFill>
                <a:latin typeface="Century Gothic" panose="020B0502020202020204" pitchFamily="34" charset="0"/>
              </a:rPr>
              <a:t>Features-Sliced</a:t>
            </a:r>
            <a:r>
              <a:rPr lang="ru-RU" sz="2000" dirty="0">
                <a:solidFill>
                  <a:srgbClr val="084C89"/>
                </a:solidFill>
                <a:latin typeface="Century Gothic" panose="020B0502020202020204" pitchFamily="34" charset="0"/>
              </a:rPr>
              <a:t> Design (FSD), методология построения интерфейсных приложений.</a:t>
            </a:r>
            <a:endParaRPr lang="en-US" sz="2000" dirty="0">
              <a:solidFill>
                <a:srgbClr val="084C8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594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B8595B69-F7FA-7CD3-E989-9F61725749D9}"/>
              </a:ext>
            </a:extLst>
          </p:cNvPr>
          <p:cNvSpPr/>
          <p:nvPr/>
        </p:nvSpPr>
        <p:spPr>
          <a:xfrm>
            <a:off x="10060947" y="5301889"/>
            <a:ext cx="1759577" cy="1556111"/>
          </a:xfrm>
          <a:prstGeom prst="roundRect">
            <a:avLst>
              <a:gd name="adj" fmla="val 1175"/>
            </a:avLst>
          </a:prstGeom>
          <a:solidFill>
            <a:srgbClr val="0059F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endParaRPr lang="ru-RU" sz="1600" kern="1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8994FBA-2B09-095B-50C9-913EC9A0A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1474" y="374650"/>
            <a:ext cx="7772668" cy="504000"/>
          </a:xfrm>
        </p:spPr>
        <p:txBody>
          <a:bodyPr/>
          <a:lstStyle/>
          <a:p>
            <a:r>
              <a:rPr lang="ru-RU" dirty="0"/>
              <a:t>КОНЦЕПТУАЛЬНАЯ МОДЕЛЬ БАЗЫ ДАННЫХ</a:t>
            </a:r>
            <a:r>
              <a:rPr lang="en-US" dirty="0"/>
              <a:t> </a:t>
            </a:r>
            <a:r>
              <a:rPr lang="en-US" dirty="0">
                <a:solidFill>
                  <a:srgbClr val="55A9F5"/>
                </a:solidFill>
              </a:rPr>
              <a:t>[1/2]</a:t>
            </a:r>
            <a:endParaRPr lang="ru-RU" dirty="0">
              <a:solidFill>
                <a:srgbClr val="55A9F5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874B5BB-3F7D-DC5B-2A2B-0CB65C0AA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EE57-031D-488F-8050-66FB555D8AD4}" type="slidenum">
              <a:rPr lang="ru-RU" smtClean="0"/>
              <a:pPr/>
              <a:t>11</a:t>
            </a:fld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571EA2E5-2708-66AD-C04A-CC91CB59E92F}"/>
              </a:ext>
            </a:extLst>
          </p:cNvPr>
          <p:cNvCxnSpPr>
            <a:cxnSpLocks/>
          </p:cNvCxnSpPr>
          <p:nvPr/>
        </p:nvCxnSpPr>
        <p:spPr>
          <a:xfrm>
            <a:off x="9523095" y="6079944"/>
            <a:ext cx="2166673" cy="0"/>
          </a:xfrm>
          <a:prstGeom prst="straightConnector1">
            <a:avLst/>
          </a:prstGeom>
          <a:ln w="203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2B727EA-B469-A2E2-7A4D-E3CA343DBA46}"/>
              </a:ext>
            </a:extLst>
          </p:cNvPr>
          <p:cNvSpPr/>
          <p:nvPr/>
        </p:nvSpPr>
        <p:spPr>
          <a:xfrm>
            <a:off x="371476" y="5301888"/>
            <a:ext cx="9329472" cy="1556111"/>
          </a:xfrm>
          <a:prstGeom prst="roundRect">
            <a:avLst>
              <a:gd name="adj" fmla="val 1175"/>
            </a:avLst>
          </a:prstGeom>
          <a:solidFill>
            <a:srgbClr val="0059F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ru-RU" sz="2000" b="1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Концептуальная модель базы данных по методике </a:t>
            </a:r>
            <a:r>
              <a:rPr lang="ru-RU" sz="2000" b="1" kern="1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Entity-Relationship</a:t>
            </a:r>
            <a:r>
              <a:rPr lang="ru-RU" sz="2000" b="1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включает сущности с атрибутами и связи между ними, обеспечивая понимание структуры данных. </a:t>
            </a: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99D4EA26-F02F-9A7A-7BD1-6EBD66660899}"/>
              </a:ext>
            </a:extLst>
          </p:cNvPr>
          <p:cNvGrpSpPr/>
          <p:nvPr/>
        </p:nvGrpSpPr>
        <p:grpSpPr>
          <a:xfrm>
            <a:off x="9342120" y="1233706"/>
            <a:ext cx="2478404" cy="2739211"/>
            <a:chOff x="5281298" y="1871527"/>
            <a:chExt cx="1905714" cy="2739211"/>
          </a:xfrm>
        </p:grpSpPr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16C45A78-20C6-355C-7491-BB7245C3E687}"/>
                </a:ext>
              </a:extLst>
            </p:cNvPr>
            <p:cNvGrpSpPr/>
            <p:nvPr/>
          </p:nvGrpSpPr>
          <p:grpSpPr>
            <a:xfrm>
              <a:off x="5281300" y="1871528"/>
              <a:ext cx="1905712" cy="2739210"/>
              <a:chOff x="5597495" y="1897165"/>
              <a:chExt cx="1905712" cy="2739210"/>
            </a:xfrm>
          </p:grpSpPr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6BD8F0AC-35A2-98DF-FD46-A37E008BAEFE}"/>
                  </a:ext>
                </a:extLst>
              </p:cNvPr>
              <p:cNvSpPr/>
              <p:nvPr/>
            </p:nvSpPr>
            <p:spPr>
              <a:xfrm>
                <a:off x="5597495" y="1897165"/>
                <a:ext cx="1905712" cy="2739210"/>
              </a:xfrm>
              <a:prstGeom prst="rect">
                <a:avLst/>
              </a:prstGeom>
              <a:noFill/>
              <a:ln>
                <a:solidFill>
                  <a:srgbClr val="005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>
                  <a:solidFill>
                    <a:srgbClr val="084C89"/>
                  </a:solidFill>
                  <a:latin typeface="Century Gothic" panose="020B0502020202020204" pitchFamily="34" charset="0"/>
                </a:endParaRPr>
              </a:p>
            </p:txBody>
          </p: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3A183359-4492-4D0A-B32C-9EE00FB7A8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7495" y="2143385"/>
                <a:ext cx="1905712" cy="0"/>
              </a:xfrm>
              <a:prstGeom prst="line">
                <a:avLst/>
              </a:prstGeom>
              <a:ln>
                <a:solidFill>
                  <a:srgbClr val="005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9662435-3F6E-6537-51E7-50E9894D21BA}"/>
                </a:ext>
              </a:extLst>
            </p:cNvPr>
            <p:cNvSpPr txBox="1"/>
            <p:nvPr/>
          </p:nvSpPr>
          <p:spPr>
            <a:xfrm>
              <a:off x="5281299" y="2117748"/>
              <a:ext cx="1905707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buNone/>
              </a:pPr>
              <a:r>
                <a:rPr lang="en-US" sz="1200" b="1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_id</a:t>
              </a:r>
              <a:endParaRPr lang="ru-RU" sz="1200" b="1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  <a:p>
              <a:pPr lvl="0">
                <a:buNone/>
              </a:pPr>
              <a:r>
                <a:rPr lang="en-US" sz="12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nickname</a:t>
              </a:r>
              <a:endParaRPr lang="ru-RU" sz="1200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  <a:p>
              <a:pPr lvl="0">
                <a:buNone/>
              </a:pPr>
              <a:r>
                <a:rPr lang="en-US" sz="1200" dirty="0" err="1">
                  <a:solidFill>
                    <a:srgbClr val="084C89"/>
                  </a:solidFill>
                  <a:latin typeface="Century Gothic" panose="020B0502020202020204" pitchFamily="34" charset="0"/>
                </a:rPr>
                <a:t>firstName</a:t>
              </a:r>
              <a:endParaRPr lang="ru-RU" sz="1200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  <a:p>
              <a:pPr lvl="0">
                <a:buNone/>
              </a:pPr>
              <a:r>
                <a:rPr lang="en-US" sz="1200" dirty="0" err="1">
                  <a:solidFill>
                    <a:srgbClr val="084C89"/>
                  </a:solidFill>
                  <a:latin typeface="Century Gothic" panose="020B0502020202020204" pitchFamily="34" charset="0"/>
                </a:rPr>
                <a:t>lastName</a:t>
              </a:r>
              <a:endParaRPr lang="ru-RU" sz="1200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  <a:p>
              <a:pPr lvl="0">
                <a:buNone/>
              </a:pPr>
              <a:r>
                <a:rPr lang="en-US" sz="1200" dirty="0" err="1">
                  <a:solidFill>
                    <a:srgbClr val="084C89"/>
                  </a:solidFill>
                  <a:latin typeface="Century Gothic" panose="020B0502020202020204" pitchFamily="34" charset="0"/>
                </a:rPr>
                <a:t>patronomic</a:t>
              </a:r>
              <a:endParaRPr lang="ru-RU" sz="1200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  <a:p>
              <a:pPr lvl="0">
                <a:buNone/>
              </a:pPr>
              <a:r>
                <a:rPr lang="en-US" sz="12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email</a:t>
              </a:r>
              <a:endParaRPr lang="ru-RU" sz="1200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  <a:p>
              <a:pPr lvl="0">
                <a:buNone/>
              </a:pPr>
              <a:r>
                <a:rPr lang="en-US" sz="12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phone</a:t>
              </a:r>
              <a:endParaRPr lang="ru-RU" sz="1200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  <a:p>
              <a:pPr lvl="0">
                <a:buNone/>
              </a:pPr>
              <a:r>
                <a:rPr lang="en-US" sz="1200" dirty="0" err="1">
                  <a:solidFill>
                    <a:srgbClr val="084C89"/>
                  </a:solidFill>
                  <a:latin typeface="Century Gothic" panose="020B0502020202020204" pitchFamily="34" charset="0"/>
                </a:rPr>
                <a:t>consentToPrivacyPolicy</a:t>
              </a:r>
              <a:endParaRPr lang="ru-RU" sz="1200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  <a:p>
              <a:pPr lvl="0">
                <a:buNone/>
              </a:pPr>
              <a:r>
                <a:rPr lang="en-US" sz="1200" dirty="0" err="1">
                  <a:solidFill>
                    <a:srgbClr val="084C89"/>
                  </a:solidFill>
                  <a:latin typeface="Century Gothic" panose="020B0502020202020204" pitchFamily="34" charset="0"/>
                </a:rPr>
                <a:t>consentToDataProcessing</a:t>
              </a:r>
              <a:endParaRPr lang="ru-RU" sz="1200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  <a:p>
              <a:pPr lvl="0">
                <a:buNone/>
              </a:pPr>
              <a:r>
                <a:rPr lang="en-US" sz="1200" dirty="0" err="1">
                  <a:solidFill>
                    <a:srgbClr val="084C89"/>
                  </a:solidFill>
                  <a:latin typeface="Century Gothic" panose="020B0502020202020204" pitchFamily="34" charset="0"/>
                </a:rPr>
                <a:t>consentToReceiveNotifications</a:t>
              </a:r>
              <a:endParaRPr lang="ru-RU" sz="1200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  <a:p>
              <a:pPr lvl="0">
                <a:buNone/>
              </a:pPr>
              <a:r>
                <a:rPr lang="en-US" sz="12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role</a:t>
              </a:r>
              <a:endParaRPr lang="ru-RU" sz="1200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  <a:p>
              <a:pPr lvl="0">
                <a:buNone/>
              </a:pPr>
              <a:r>
                <a:rPr lang="en-US" sz="1200" b="1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[</a:t>
              </a:r>
              <a:r>
                <a:rPr lang="en-US" sz="12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payments</a:t>
              </a:r>
              <a:r>
                <a:rPr lang="en-US" sz="1200" b="1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]</a:t>
              </a:r>
              <a:endParaRPr lang="ru-RU" sz="1200" b="1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  <a:p>
              <a:pPr lvl="0">
                <a:buNone/>
              </a:pPr>
              <a:r>
                <a:rPr lang="en-US" sz="1200" dirty="0" err="1">
                  <a:solidFill>
                    <a:srgbClr val="084C89"/>
                  </a:solidFill>
                  <a:latin typeface="Century Gothic" panose="020B0502020202020204" pitchFamily="34" charset="0"/>
                </a:rPr>
                <a:t>created_at</a:t>
              </a:r>
              <a:endParaRPr lang="ru-RU" sz="1200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10A4DF-0415-2E4F-1B93-5FBE5A347C76}"/>
                </a:ext>
              </a:extLst>
            </p:cNvPr>
            <p:cNvSpPr txBox="1"/>
            <p:nvPr/>
          </p:nvSpPr>
          <p:spPr>
            <a:xfrm>
              <a:off x="5281298" y="1871527"/>
              <a:ext cx="1905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user</a:t>
              </a:r>
              <a:endParaRPr lang="ru-RU" sz="1200" b="1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49FAD6C6-B1F9-F345-5A67-1F35928FB182}"/>
              </a:ext>
            </a:extLst>
          </p:cNvPr>
          <p:cNvGrpSpPr/>
          <p:nvPr/>
        </p:nvGrpSpPr>
        <p:grpSpPr>
          <a:xfrm>
            <a:off x="9342121" y="4327974"/>
            <a:ext cx="2478400" cy="707886"/>
            <a:chOff x="5281298" y="1871527"/>
            <a:chExt cx="1905714" cy="707886"/>
          </a:xfrm>
        </p:grpSpPr>
        <p:grpSp>
          <p:nvGrpSpPr>
            <p:cNvPr id="39" name="Группа 38">
              <a:extLst>
                <a:ext uri="{FF2B5EF4-FFF2-40B4-BE49-F238E27FC236}">
                  <a16:creationId xmlns:a16="http://schemas.microsoft.com/office/drawing/2014/main" id="{8A469698-C210-C7E3-426C-3E435E1B624C}"/>
                </a:ext>
              </a:extLst>
            </p:cNvPr>
            <p:cNvGrpSpPr/>
            <p:nvPr/>
          </p:nvGrpSpPr>
          <p:grpSpPr>
            <a:xfrm>
              <a:off x="5281300" y="1871529"/>
              <a:ext cx="1905712" cy="707884"/>
              <a:chOff x="5597495" y="1897166"/>
              <a:chExt cx="1905712" cy="707884"/>
            </a:xfrm>
          </p:grpSpPr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EFA94AEA-7884-7B9C-79AD-008EB953CCE7}"/>
                  </a:ext>
                </a:extLst>
              </p:cNvPr>
              <p:cNvSpPr/>
              <p:nvPr/>
            </p:nvSpPr>
            <p:spPr>
              <a:xfrm>
                <a:off x="5597495" y="1897166"/>
                <a:ext cx="1905712" cy="707884"/>
              </a:xfrm>
              <a:prstGeom prst="rect">
                <a:avLst/>
              </a:prstGeom>
              <a:noFill/>
              <a:ln>
                <a:solidFill>
                  <a:srgbClr val="005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>
                  <a:solidFill>
                    <a:srgbClr val="084C89"/>
                  </a:solidFill>
                  <a:latin typeface="Century Gothic" panose="020B0502020202020204" pitchFamily="34" charset="0"/>
                </a:endParaRPr>
              </a:p>
            </p:txBody>
          </p:sp>
          <p:cxnSp>
            <p:nvCxnSpPr>
              <p:cNvPr id="43" name="Прямая соединительная линия 42">
                <a:extLst>
                  <a:ext uri="{FF2B5EF4-FFF2-40B4-BE49-F238E27FC236}">
                    <a16:creationId xmlns:a16="http://schemas.microsoft.com/office/drawing/2014/main" id="{03E50ABD-EFB2-9EE7-2C4A-48DC8636F3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7495" y="2143385"/>
                <a:ext cx="1905712" cy="0"/>
              </a:xfrm>
              <a:prstGeom prst="line">
                <a:avLst/>
              </a:prstGeom>
              <a:ln>
                <a:solidFill>
                  <a:srgbClr val="005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4FF1E81-9E06-6F53-4500-89DF4F1ABD77}"/>
                </a:ext>
              </a:extLst>
            </p:cNvPr>
            <p:cNvSpPr txBox="1"/>
            <p:nvPr/>
          </p:nvSpPr>
          <p:spPr>
            <a:xfrm>
              <a:off x="5281298" y="2117748"/>
              <a:ext cx="1905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buNone/>
              </a:pPr>
              <a:r>
                <a:rPr lang="en-US" sz="1200" b="1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_id</a:t>
              </a:r>
            </a:p>
            <a:p>
              <a:pPr lvl="0">
                <a:buNone/>
              </a:pPr>
              <a:r>
                <a:rPr lang="en-US" sz="12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name</a:t>
              </a:r>
              <a:endParaRPr lang="ru-RU" sz="1200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1887E5-E9F2-B82B-D864-B3D2481DDE7A}"/>
                </a:ext>
              </a:extLst>
            </p:cNvPr>
            <p:cNvSpPr txBox="1"/>
            <p:nvPr/>
          </p:nvSpPr>
          <p:spPr>
            <a:xfrm>
              <a:off x="5281298" y="1871527"/>
              <a:ext cx="1905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role</a:t>
              </a:r>
              <a:endParaRPr lang="ru-RU" sz="1200" b="1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48AB414E-95D4-62CB-4511-CD35AFF5DABF}"/>
              </a:ext>
            </a:extLst>
          </p:cNvPr>
          <p:cNvGrpSpPr/>
          <p:nvPr/>
        </p:nvGrpSpPr>
        <p:grpSpPr>
          <a:xfrm>
            <a:off x="6522656" y="1234748"/>
            <a:ext cx="1905714" cy="2554545"/>
            <a:chOff x="5281298" y="1871527"/>
            <a:chExt cx="1905714" cy="2554545"/>
          </a:xfrm>
        </p:grpSpPr>
        <p:grpSp>
          <p:nvGrpSpPr>
            <p:cNvPr id="45" name="Группа 44">
              <a:extLst>
                <a:ext uri="{FF2B5EF4-FFF2-40B4-BE49-F238E27FC236}">
                  <a16:creationId xmlns:a16="http://schemas.microsoft.com/office/drawing/2014/main" id="{9A656DEB-6CE3-7A2B-965E-14CB49A2C429}"/>
                </a:ext>
              </a:extLst>
            </p:cNvPr>
            <p:cNvGrpSpPr/>
            <p:nvPr/>
          </p:nvGrpSpPr>
          <p:grpSpPr>
            <a:xfrm>
              <a:off x="5281300" y="1871528"/>
              <a:ext cx="1905712" cy="2554544"/>
              <a:chOff x="5597495" y="1897165"/>
              <a:chExt cx="1905712" cy="2554544"/>
            </a:xfrm>
          </p:grpSpPr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128FAA58-5700-0FFF-E5B1-718C06DB3345}"/>
                  </a:ext>
                </a:extLst>
              </p:cNvPr>
              <p:cNvSpPr/>
              <p:nvPr/>
            </p:nvSpPr>
            <p:spPr>
              <a:xfrm>
                <a:off x="5597495" y="1897165"/>
                <a:ext cx="1905712" cy="2554544"/>
              </a:xfrm>
              <a:prstGeom prst="rect">
                <a:avLst/>
              </a:prstGeom>
              <a:noFill/>
              <a:ln>
                <a:solidFill>
                  <a:srgbClr val="005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>
                  <a:solidFill>
                    <a:srgbClr val="084C89"/>
                  </a:solidFill>
                  <a:latin typeface="Century Gothic" panose="020B0502020202020204" pitchFamily="34" charset="0"/>
                </a:endParaRPr>
              </a:p>
            </p:txBody>
          </p:sp>
          <p:cxnSp>
            <p:nvCxnSpPr>
              <p:cNvPr id="49" name="Прямая соединительная линия 48">
                <a:extLst>
                  <a:ext uri="{FF2B5EF4-FFF2-40B4-BE49-F238E27FC236}">
                    <a16:creationId xmlns:a16="http://schemas.microsoft.com/office/drawing/2014/main" id="{147A6394-2B3E-598C-CEAB-270D26956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7495" y="2143385"/>
                <a:ext cx="1905712" cy="0"/>
              </a:xfrm>
              <a:prstGeom prst="line">
                <a:avLst/>
              </a:prstGeom>
              <a:ln>
                <a:solidFill>
                  <a:srgbClr val="005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F042BAC-41F5-9CEF-5B6E-78E1AD84B432}"/>
                </a:ext>
              </a:extLst>
            </p:cNvPr>
            <p:cNvSpPr txBox="1"/>
            <p:nvPr/>
          </p:nvSpPr>
          <p:spPr>
            <a:xfrm>
              <a:off x="5281298" y="2117748"/>
              <a:ext cx="190064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buNone/>
              </a:pPr>
              <a:r>
                <a:rPr lang="en-US" sz="1200" b="1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_id</a:t>
              </a:r>
            </a:p>
            <a:p>
              <a:pPr lvl="0">
                <a:buNone/>
              </a:pPr>
              <a:r>
                <a:rPr lang="en-US" sz="1200" b="1" dirty="0" err="1">
                  <a:solidFill>
                    <a:srgbClr val="084C89"/>
                  </a:solidFill>
                  <a:latin typeface="Century Gothic" panose="020B0502020202020204" pitchFamily="34" charset="0"/>
                </a:rPr>
                <a:t>userId</a:t>
              </a:r>
              <a:endParaRPr lang="en-US" sz="1200" b="1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  <a:p>
              <a:pPr lvl="0">
                <a:buNone/>
              </a:pPr>
              <a:r>
                <a:rPr lang="en-US" sz="1200" b="1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{</a:t>
              </a:r>
              <a:r>
                <a:rPr lang="en-US" sz="12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device</a:t>
              </a:r>
              <a:r>
                <a:rPr lang="en-US" sz="1200" b="1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}</a:t>
              </a:r>
            </a:p>
            <a:p>
              <a:pPr lvl="0">
                <a:buNone/>
              </a:pPr>
              <a:r>
                <a:rPr lang="en-US" sz="1200" b="1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{</a:t>
              </a:r>
              <a:r>
                <a:rPr lang="en-US" sz="12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category</a:t>
              </a:r>
              <a:r>
                <a:rPr lang="en-US" sz="1200" b="1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}</a:t>
              </a:r>
            </a:p>
            <a:p>
              <a:pPr lvl="0">
                <a:buNone/>
              </a:pPr>
              <a:r>
                <a:rPr lang="en-US" sz="1200" b="1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{</a:t>
              </a:r>
              <a:r>
                <a:rPr lang="en-US" sz="1200" dirty="0" err="1">
                  <a:solidFill>
                    <a:srgbClr val="084C89"/>
                  </a:solidFill>
                  <a:latin typeface="Century Gothic" panose="020B0502020202020204" pitchFamily="34" charset="0"/>
                </a:rPr>
                <a:t>subscriptionOptions</a:t>
              </a:r>
              <a:r>
                <a:rPr lang="en-US" sz="1200" b="1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}</a:t>
              </a:r>
            </a:p>
            <a:p>
              <a:pPr lvl="0">
                <a:buNone/>
              </a:pPr>
              <a:r>
                <a:rPr lang="en-US" sz="1200" dirty="0" err="1">
                  <a:solidFill>
                    <a:srgbClr val="084C89"/>
                  </a:solidFill>
                  <a:latin typeface="Century Gothic" panose="020B0502020202020204" pitchFamily="34" charset="0"/>
                </a:rPr>
                <a:t>deliveryMethod</a:t>
              </a:r>
              <a:endParaRPr lang="en-US" sz="1200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  <a:p>
              <a:pPr lvl="0">
                <a:buNone/>
              </a:pPr>
              <a:r>
                <a:rPr lang="en-US" sz="1200" dirty="0" err="1">
                  <a:solidFill>
                    <a:srgbClr val="084C89"/>
                  </a:solidFill>
                  <a:latin typeface="Century Gothic" panose="020B0502020202020204" pitchFamily="34" charset="0"/>
                </a:rPr>
                <a:t>deliveryCost</a:t>
              </a:r>
              <a:endParaRPr lang="en-US" sz="1200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  <a:p>
              <a:pPr lvl="0">
                <a:buNone/>
              </a:pPr>
              <a:r>
                <a:rPr lang="en-US" sz="12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Status</a:t>
              </a:r>
            </a:p>
            <a:p>
              <a:pPr lvl="0">
                <a:buNone/>
              </a:pPr>
              <a:r>
                <a:rPr lang="en-US" sz="1200" dirty="0" err="1">
                  <a:solidFill>
                    <a:srgbClr val="084C89"/>
                  </a:solidFill>
                  <a:latin typeface="Century Gothic" panose="020B0502020202020204" pitchFamily="34" charset="0"/>
                </a:rPr>
                <a:t>rentalDate</a:t>
              </a:r>
              <a:endParaRPr lang="en-US" sz="1200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  <a:p>
              <a:pPr lvl="0">
                <a:buNone/>
              </a:pPr>
              <a:r>
                <a:rPr lang="en-US" sz="1200" dirty="0" err="1">
                  <a:solidFill>
                    <a:srgbClr val="084C89"/>
                  </a:solidFill>
                  <a:latin typeface="Century Gothic" panose="020B0502020202020204" pitchFamily="34" charset="0"/>
                </a:rPr>
                <a:t>endDate</a:t>
              </a:r>
              <a:endParaRPr lang="en-US" sz="1200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  <a:p>
              <a:pPr lvl="0">
                <a:buNone/>
              </a:pPr>
              <a:r>
                <a:rPr lang="en-US" sz="1200" dirty="0" err="1">
                  <a:solidFill>
                    <a:srgbClr val="084C89"/>
                  </a:solidFill>
                  <a:latin typeface="Century Gothic" panose="020B0502020202020204" pitchFamily="34" charset="0"/>
                </a:rPr>
                <a:t>startDate</a:t>
              </a:r>
              <a:endParaRPr lang="en-US" sz="1200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  <a:p>
              <a:pPr lvl="0">
                <a:buNone/>
              </a:pPr>
              <a:r>
                <a:rPr lang="en-US" sz="1200" dirty="0" err="1">
                  <a:solidFill>
                    <a:srgbClr val="084C89"/>
                  </a:solidFill>
                  <a:latin typeface="Century Gothic" panose="020B0502020202020204" pitchFamily="34" charset="0"/>
                </a:rPr>
                <a:t>created_at</a:t>
              </a:r>
              <a:endParaRPr lang="ru-RU" sz="1200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F36373-F3A1-E21E-9140-3746B1EA9843}"/>
                </a:ext>
              </a:extLst>
            </p:cNvPr>
            <p:cNvSpPr txBox="1"/>
            <p:nvPr/>
          </p:nvSpPr>
          <p:spPr>
            <a:xfrm>
              <a:off x="5281298" y="1871527"/>
              <a:ext cx="1905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rentals</a:t>
              </a:r>
              <a:endParaRPr lang="ru-RU" sz="1200" b="1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C6B71DDE-ABEB-1C5F-38FA-AC45A4E1466A}"/>
              </a:ext>
            </a:extLst>
          </p:cNvPr>
          <p:cNvGrpSpPr/>
          <p:nvPr/>
        </p:nvGrpSpPr>
        <p:grpSpPr>
          <a:xfrm>
            <a:off x="3588101" y="3231737"/>
            <a:ext cx="1905714" cy="1631216"/>
            <a:chOff x="5281298" y="1871527"/>
            <a:chExt cx="1905714" cy="1631216"/>
          </a:xfrm>
        </p:grpSpPr>
        <p:grpSp>
          <p:nvGrpSpPr>
            <p:cNvPr id="52" name="Группа 51">
              <a:extLst>
                <a:ext uri="{FF2B5EF4-FFF2-40B4-BE49-F238E27FC236}">
                  <a16:creationId xmlns:a16="http://schemas.microsoft.com/office/drawing/2014/main" id="{C03A6876-5A06-5532-A33B-4B4D2BDF99FF}"/>
                </a:ext>
              </a:extLst>
            </p:cNvPr>
            <p:cNvGrpSpPr/>
            <p:nvPr/>
          </p:nvGrpSpPr>
          <p:grpSpPr>
            <a:xfrm>
              <a:off x="5281300" y="1871528"/>
              <a:ext cx="1905712" cy="1631215"/>
              <a:chOff x="5597495" y="1897165"/>
              <a:chExt cx="1905712" cy="1631215"/>
            </a:xfrm>
          </p:grpSpPr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314BC084-8D76-8D3B-3DAC-2E6DDF39054E}"/>
                  </a:ext>
                </a:extLst>
              </p:cNvPr>
              <p:cNvSpPr/>
              <p:nvPr/>
            </p:nvSpPr>
            <p:spPr>
              <a:xfrm>
                <a:off x="5597495" y="1897165"/>
                <a:ext cx="1905712" cy="1631215"/>
              </a:xfrm>
              <a:prstGeom prst="rect">
                <a:avLst/>
              </a:prstGeom>
              <a:noFill/>
              <a:ln>
                <a:solidFill>
                  <a:srgbClr val="005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>
                  <a:solidFill>
                    <a:srgbClr val="084C89"/>
                  </a:solidFill>
                  <a:latin typeface="Century Gothic" panose="020B0502020202020204" pitchFamily="34" charset="0"/>
                </a:endParaRPr>
              </a:p>
            </p:txBody>
          </p:sp>
          <p:cxnSp>
            <p:nvCxnSpPr>
              <p:cNvPr id="56" name="Прямая соединительная линия 55">
                <a:extLst>
                  <a:ext uri="{FF2B5EF4-FFF2-40B4-BE49-F238E27FC236}">
                    <a16:creationId xmlns:a16="http://schemas.microsoft.com/office/drawing/2014/main" id="{423B9583-6C32-E00D-E50C-F321EA6B69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7495" y="2143385"/>
                <a:ext cx="1905712" cy="0"/>
              </a:xfrm>
              <a:prstGeom prst="line">
                <a:avLst/>
              </a:prstGeom>
              <a:ln>
                <a:solidFill>
                  <a:srgbClr val="005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A6EFD03-CD78-968F-FAEB-C8E8F902F4AB}"/>
                </a:ext>
              </a:extLst>
            </p:cNvPr>
            <p:cNvSpPr txBox="1"/>
            <p:nvPr/>
          </p:nvSpPr>
          <p:spPr>
            <a:xfrm>
              <a:off x="5281299" y="2117748"/>
              <a:ext cx="190065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buNone/>
              </a:pPr>
              <a:r>
                <a:rPr lang="en-US" sz="1200" b="1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_id</a:t>
              </a:r>
            </a:p>
            <a:p>
              <a:pPr lvl="0">
                <a:buNone/>
              </a:pPr>
              <a:r>
                <a:rPr lang="en-US" sz="1200" b="1" dirty="0" err="1">
                  <a:solidFill>
                    <a:srgbClr val="084C89"/>
                  </a:solidFill>
                  <a:latin typeface="Century Gothic" panose="020B0502020202020204" pitchFamily="34" charset="0"/>
                </a:rPr>
                <a:t>userId</a:t>
              </a:r>
              <a:endParaRPr lang="en-US" sz="1200" b="1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  <a:p>
              <a:r>
                <a:rPr lang="en-US" sz="1200" b="1" dirty="0" err="1">
                  <a:solidFill>
                    <a:srgbClr val="084C89"/>
                  </a:solidFill>
                  <a:latin typeface="Century Gothic" panose="020B0502020202020204" pitchFamily="34" charset="0"/>
                </a:rPr>
                <a:t>rentalId</a:t>
              </a:r>
              <a:endParaRPr lang="en-US" sz="1200" b="1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  <a:p>
              <a:pPr lvl="0">
                <a:buNone/>
              </a:pPr>
              <a:r>
                <a:rPr lang="en-US" sz="12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amount</a:t>
              </a:r>
            </a:p>
            <a:p>
              <a:pPr lvl="0">
                <a:buNone/>
              </a:pPr>
              <a:r>
                <a:rPr lang="en-US" sz="12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status</a:t>
              </a:r>
            </a:p>
            <a:p>
              <a:pPr lvl="0">
                <a:buNone/>
              </a:pPr>
              <a:r>
                <a:rPr lang="en-US" sz="1200" dirty="0" err="1">
                  <a:solidFill>
                    <a:srgbClr val="084C89"/>
                  </a:solidFill>
                  <a:latin typeface="Century Gothic" panose="020B0502020202020204" pitchFamily="34" charset="0"/>
                </a:rPr>
                <a:t>paymentDate</a:t>
              </a:r>
              <a:endParaRPr lang="en-US" sz="1200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  <a:p>
              <a:pPr lvl="0">
                <a:buNone/>
              </a:pPr>
              <a:r>
                <a:rPr lang="en-US" sz="1200" dirty="0" err="1">
                  <a:solidFill>
                    <a:srgbClr val="084C89"/>
                  </a:solidFill>
                  <a:latin typeface="Century Gothic" panose="020B0502020202020204" pitchFamily="34" charset="0"/>
                </a:rPr>
                <a:t>created_at</a:t>
              </a:r>
              <a:endParaRPr lang="en-US" sz="1200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D628D9E-2EBD-A3E3-B9A5-000BC164B0AF}"/>
                </a:ext>
              </a:extLst>
            </p:cNvPr>
            <p:cNvSpPr txBox="1"/>
            <p:nvPr/>
          </p:nvSpPr>
          <p:spPr>
            <a:xfrm>
              <a:off x="5281298" y="1871527"/>
              <a:ext cx="1905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payments</a:t>
              </a:r>
              <a:endParaRPr lang="ru-RU" sz="1200" b="1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F1779CBA-F302-3063-3107-72F68A8985A2}"/>
              </a:ext>
            </a:extLst>
          </p:cNvPr>
          <p:cNvGrpSpPr/>
          <p:nvPr/>
        </p:nvGrpSpPr>
        <p:grpSpPr>
          <a:xfrm>
            <a:off x="3588101" y="1234748"/>
            <a:ext cx="1905714" cy="1631216"/>
            <a:chOff x="5281298" y="1871527"/>
            <a:chExt cx="1905714" cy="1631216"/>
          </a:xfrm>
        </p:grpSpPr>
        <p:grpSp>
          <p:nvGrpSpPr>
            <p:cNvPr id="58" name="Группа 57">
              <a:extLst>
                <a:ext uri="{FF2B5EF4-FFF2-40B4-BE49-F238E27FC236}">
                  <a16:creationId xmlns:a16="http://schemas.microsoft.com/office/drawing/2014/main" id="{0D02029F-86A6-37EB-728C-3EF0DA706952}"/>
                </a:ext>
              </a:extLst>
            </p:cNvPr>
            <p:cNvGrpSpPr/>
            <p:nvPr/>
          </p:nvGrpSpPr>
          <p:grpSpPr>
            <a:xfrm>
              <a:off x="5281300" y="1871528"/>
              <a:ext cx="1905712" cy="1631214"/>
              <a:chOff x="5597495" y="1897165"/>
              <a:chExt cx="1905712" cy="1631214"/>
            </a:xfrm>
          </p:grpSpPr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2ABF94EA-6AF5-DC1B-2C59-1BDE119965A4}"/>
                  </a:ext>
                </a:extLst>
              </p:cNvPr>
              <p:cNvSpPr/>
              <p:nvPr/>
            </p:nvSpPr>
            <p:spPr>
              <a:xfrm>
                <a:off x="5597495" y="1897165"/>
                <a:ext cx="1905712" cy="1631214"/>
              </a:xfrm>
              <a:prstGeom prst="rect">
                <a:avLst/>
              </a:prstGeom>
              <a:noFill/>
              <a:ln>
                <a:solidFill>
                  <a:srgbClr val="005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>
                  <a:solidFill>
                    <a:srgbClr val="084C89"/>
                  </a:solidFill>
                  <a:latin typeface="Century Gothic" panose="020B0502020202020204" pitchFamily="34" charset="0"/>
                </a:endParaRPr>
              </a:p>
            </p:txBody>
          </p:sp>
          <p:cxnSp>
            <p:nvCxnSpPr>
              <p:cNvPr id="62" name="Прямая соединительная линия 61">
                <a:extLst>
                  <a:ext uri="{FF2B5EF4-FFF2-40B4-BE49-F238E27FC236}">
                    <a16:creationId xmlns:a16="http://schemas.microsoft.com/office/drawing/2014/main" id="{10EA551F-8C96-F059-7E37-77A732DD3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7495" y="2143385"/>
                <a:ext cx="1905712" cy="0"/>
              </a:xfrm>
              <a:prstGeom prst="line">
                <a:avLst/>
              </a:prstGeom>
              <a:ln>
                <a:solidFill>
                  <a:srgbClr val="005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B13FEC1-5A6A-CD49-3F7B-4A15CB4007A8}"/>
                </a:ext>
              </a:extLst>
            </p:cNvPr>
            <p:cNvSpPr txBox="1"/>
            <p:nvPr/>
          </p:nvSpPr>
          <p:spPr>
            <a:xfrm>
              <a:off x="5281299" y="2117748"/>
              <a:ext cx="190064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buNone/>
              </a:pPr>
              <a:r>
                <a:rPr lang="en-US" sz="1200" b="1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_id</a:t>
              </a:r>
            </a:p>
            <a:p>
              <a:pPr lvl="0">
                <a:buNone/>
              </a:pPr>
              <a:r>
                <a:rPr lang="en-US" sz="1200" b="1" dirty="0" err="1">
                  <a:solidFill>
                    <a:srgbClr val="084C89"/>
                  </a:solidFill>
                  <a:latin typeface="Century Gothic" panose="020B0502020202020204" pitchFamily="34" charset="0"/>
                </a:rPr>
                <a:t>categoryId</a:t>
              </a:r>
              <a:endParaRPr lang="en-US" sz="1200" b="1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  <a:p>
              <a:pPr lvl="0">
                <a:buNone/>
              </a:pPr>
              <a:r>
                <a:rPr lang="en-US" sz="12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name</a:t>
              </a:r>
            </a:p>
            <a:p>
              <a:pPr lvl="0">
                <a:buNone/>
              </a:pPr>
              <a:r>
                <a:rPr lang="en-US" sz="12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price</a:t>
              </a:r>
            </a:p>
            <a:p>
              <a:pPr lvl="0">
                <a:buNone/>
              </a:pPr>
              <a:r>
                <a:rPr lang="en-US" sz="1200" dirty="0" err="1">
                  <a:solidFill>
                    <a:srgbClr val="084C89"/>
                  </a:solidFill>
                  <a:latin typeface="Century Gothic" panose="020B0502020202020204" pitchFamily="34" charset="0"/>
                </a:rPr>
                <a:t>deviceImage</a:t>
              </a:r>
              <a:endParaRPr lang="en-US" sz="1200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  <a:p>
              <a:pPr lvl="0">
                <a:buNone/>
              </a:pPr>
              <a:r>
                <a:rPr lang="en-US" sz="1200" b="1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[</a:t>
              </a:r>
              <a:r>
                <a:rPr lang="en-US" sz="1200" dirty="0" err="1">
                  <a:solidFill>
                    <a:srgbClr val="084C89"/>
                  </a:solidFill>
                  <a:latin typeface="Century Gothic" panose="020B0502020202020204" pitchFamily="34" charset="0"/>
                </a:rPr>
                <a:t>subscriptionOptions</a:t>
              </a:r>
              <a:r>
                <a:rPr lang="en-US" sz="1200" b="1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]</a:t>
              </a:r>
            </a:p>
            <a:p>
              <a:pPr lvl="0">
                <a:buNone/>
              </a:pPr>
              <a:r>
                <a:rPr lang="en-US" sz="1200" dirty="0" err="1">
                  <a:solidFill>
                    <a:srgbClr val="084C89"/>
                  </a:solidFill>
                  <a:latin typeface="Century Gothic" panose="020B0502020202020204" pitchFamily="34" charset="0"/>
                </a:rPr>
                <a:t>created_at</a:t>
              </a:r>
              <a:endParaRPr lang="en-US" sz="1200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C5B5465-B335-E23E-19BC-8A738D5223A3}"/>
                </a:ext>
              </a:extLst>
            </p:cNvPr>
            <p:cNvSpPr txBox="1"/>
            <p:nvPr/>
          </p:nvSpPr>
          <p:spPr>
            <a:xfrm>
              <a:off x="5281298" y="1871527"/>
              <a:ext cx="1905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devices</a:t>
              </a:r>
              <a:endParaRPr lang="ru-RU" sz="1200" b="1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3C613458-F4CD-D3BB-9AFF-2D7D28CB6484}"/>
              </a:ext>
            </a:extLst>
          </p:cNvPr>
          <p:cNvGrpSpPr/>
          <p:nvPr/>
        </p:nvGrpSpPr>
        <p:grpSpPr>
          <a:xfrm>
            <a:off x="371474" y="1238650"/>
            <a:ext cx="1905714" cy="1261884"/>
            <a:chOff x="5281298" y="1871527"/>
            <a:chExt cx="1905714" cy="1261884"/>
          </a:xfrm>
        </p:grpSpPr>
        <p:grpSp>
          <p:nvGrpSpPr>
            <p:cNvPr id="65" name="Группа 64">
              <a:extLst>
                <a:ext uri="{FF2B5EF4-FFF2-40B4-BE49-F238E27FC236}">
                  <a16:creationId xmlns:a16="http://schemas.microsoft.com/office/drawing/2014/main" id="{E46B4F07-1BB5-44F0-A826-624D4C257970}"/>
                </a:ext>
              </a:extLst>
            </p:cNvPr>
            <p:cNvGrpSpPr/>
            <p:nvPr/>
          </p:nvGrpSpPr>
          <p:grpSpPr>
            <a:xfrm>
              <a:off x="5281300" y="1871528"/>
              <a:ext cx="1905712" cy="1261879"/>
              <a:chOff x="5597495" y="1897165"/>
              <a:chExt cx="1905712" cy="1261879"/>
            </a:xfrm>
          </p:grpSpPr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45F8641E-748B-9BFC-CA72-A0BFDA119E1C}"/>
                  </a:ext>
                </a:extLst>
              </p:cNvPr>
              <p:cNvSpPr/>
              <p:nvPr/>
            </p:nvSpPr>
            <p:spPr>
              <a:xfrm>
                <a:off x="5597495" y="1897165"/>
                <a:ext cx="1905712" cy="1261879"/>
              </a:xfrm>
              <a:prstGeom prst="rect">
                <a:avLst/>
              </a:prstGeom>
              <a:noFill/>
              <a:ln>
                <a:solidFill>
                  <a:srgbClr val="005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>
                  <a:solidFill>
                    <a:srgbClr val="084C89"/>
                  </a:solidFill>
                  <a:latin typeface="Century Gothic" panose="020B0502020202020204" pitchFamily="34" charset="0"/>
                </a:endParaRPr>
              </a:p>
            </p:txBody>
          </p:sp>
          <p:cxnSp>
            <p:nvCxnSpPr>
              <p:cNvPr id="69" name="Прямая соединительная линия 68">
                <a:extLst>
                  <a:ext uri="{FF2B5EF4-FFF2-40B4-BE49-F238E27FC236}">
                    <a16:creationId xmlns:a16="http://schemas.microsoft.com/office/drawing/2014/main" id="{8CBD77EB-73EA-81A7-8D57-9CE1BEDC42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7495" y="2143385"/>
                <a:ext cx="1905712" cy="0"/>
              </a:xfrm>
              <a:prstGeom prst="line">
                <a:avLst/>
              </a:prstGeom>
              <a:ln>
                <a:solidFill>
                  <a:srgbClr val="005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6DE9403-DEB2-630D-B30E-DCA776534E39}"/>
                </a:ext>
              </a:extLst>
            </p:cNvPr>
            <p:cNvSpPr txBox="1"/>
            <p:nvPr/>
          </p:nvSpPr>
          <p:spPr>
            <a:xfrm>
              <a:off x="5281298" y="2117748"/>
              <a:ext cx="19006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buNone/>
              </a:pPr>
              <a:r>
                <a:rPr lang="en-US" sz="1200" b="1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_id</a:t>
              </a:r>
            </a:p>
            <a:p>
              <a:pPr lvl="0">
                <a:buNone/>
              </a:pPr>
              <a:r>
                <a:rPr lang="en-US" sz="12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name</a:t>
              </a:r>
            </a:p>
            <a:p>
              <a:pPr lvl="0">
                <a:buNone/>
              </a:pPr>
              <a:r>
                <a:rPr lang="en-US" sz="1200" dirty="0" err="1">
                  <a:solidFill>
                    <a:srgbClr val="084C89"/>
                  </a:solidFill>
                  <a:latin typeface="Century Gothic" panose="020B0502020202020204" pitchFamily="34" charset="0"/>
                </a:rPr>
                <a:t>engName</a:t>
              </a:r>
              <a:endParaRPr lang="en-US" sz="1200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  <a:p>
              <a:pPr lvl="0">
                <a:buNone/>
              </a:pPr>
              <a:r>
                <a:rPr lang="en-US" sz="12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subtitle</a:t>
              </a:r>
            </a:p>
            <a:p>
              <a:pPr lvl="0">
                <a:buNone/>
              </a:pPr>
              <a:r>
                <a:rPr lang="en-US" sz="1200" dirty="0" err="1">
                  <a:solidFill>
                    <a:srgbClr val="084C89"/>
                  </a:solidFill>
                  <a:latin typeface="Century Gothic" panose="020B0502020202020204" pitchFamily="34" charset="0"/>
                </a:rPr>
                <a:t>created_at</a:t>
              </a:r>
              <a:endParaRPr lang="en-US" sz="1200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45FDDC6-59F1-5054-EA69-8083995510F1}"/>
                </a:ext>
              </a:extLst>
            </p:cNvPr>
            <p:cNvSpPr txBox="1"/>
            <p:nvPr/>
          </p:nvSpPr>
          <p:spPr>
            <a:xfrm>
              <a:off x="5281298" y="1871527"/>
              <a:ext cx="1905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categories</a:t>
              </a:r>
              <a:endParaRPr lang="ru-RU" sz="1200" b="1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83294D13-8D98-8634-6BA8-A6BCA4C244B2}"/>
              </a:ext>
            </a:extLst>
          </p:cNvPr>
          <p:cNvGrpSpPr/>
          <p:nvPr/>
        </p:nvGrpSpPr>
        <p:grpSpPr>
          <a:xfrm>
            <a:off x="371471" y="2860531"/>
            <a:ext cx="1905714" cy="1261884"/>
            <a:chOff x="5281298" y="1871527"/>
            <a:chExt cx="1905714" cy="1261884"/>
          </a:xfrm>
        </p:grpSpPr>
        <p:grpSp>
          <p:nvGrpSpPr>
            <p:cNvPr id="71" name="Группа 70">
              <a:extLst>
                <a:ext uri="{FF2B5EF4-FFF2-40B4-BE49-F238E27FC236}">
                  <a16:creationId xmlns:a16="http://schemas.microsoft.com/office/drawing/2014/main" id="{B9E3B49A-855B-4651-2107-D0CAEA611A07}"/>
                </a:ext>
              </a:extLst>
            </p:cNvPr>
            <p:cNvGrpSpPr/>
            <p:nvPr/>
          </p:nvGrpSpPr>
          <p:grpSpPr>
            <a:xfrm>
              <a:off x="5281300" y="1871529"/>
              <a:ext cx="1905712" cy="1261878"/>
              <a:chOff x="5597495" y="1897166"/>
              <a:chExt cx="1905712" cy="1261878"/>
            </a:xfrm>
          </p:grpSpPr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DBE8A0F7-1C6E-07C8-F2C8-4D94D54282DE}"/>
                  </a:ext>
                </a:extLst>
              </p:cNvPr>
              <p:cNvSpPr/>
              <p:nvPr/>
            </p:nvSpPr>
            <p:spPr>
              <a:xfrm>
                <a:off x="5597495" y="1897166"/>
                <a:ext cx="1905712" cy="1261878"/>
              </a:xfrm>
              <a:prstGeom prst="rect">
                <a:avLst/>
              </a:prstGeom>
              <a:noFill/>
              <a:ln>
                <a:solidFill>
                  <a:srgbClr val="005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>
                  <a:solidFill>
                    <a:srgbClr val="084C89"/>
                  </a:solidFill>
                  <a:latin typeface="Century Gothic" panose="020B0502020202020204" pitchFamily="34" charset="0"/>
                </a:endParaRPr>
              </a:p>
            </p:txBody>
          </p:sp>
          <p:cxnSp>
            <p:nvCxnSpPr>
              <p:cNvPr id="75" name="Прямая соединительная линия 74">
                <a:extLst>
                  <a:ext uri="{FF2B5EF4-FFF2-40B4-BE49-F238E27FC236}">
                    <a16:creationId xmlns:a16="http://schemas.microsoft.com/office/drawing/2014/main" id="{764515A2-2160-3D93-D256-AEDB9C9F7B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7495" y="2143385"/>
                <a:ext cx="1905712" cy="0"/>
              </a:xfrm>
              <a:prstGeom prst="line">
                <a:avLst/>
              </a:prstGeom>
              <a:ln>
                <a:solidFill>
                  <a:srgbClr val="005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5ECEB81-B426-EB5E-D368-F9CD196B261C}"/>
                </a:ext>
              </a:extLst>
            </p:cNvPr>
            <p:cNvSpPr txBox="1"/>
            <p:nvPr/>
          </p:nvSpPr>
          <p:spPr>
            <a:xfrm>
              <a:off x="5281299" y="2117748"/>
              <a:ext cx="19006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buNone/>
              </a:pPr>
              <a:r>
                <a:rPr lang="en-US" sz="1200" b="1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_id</a:t>
              </a:r>
            </a:p>
            <a:p>
              <a:pPr lvl="0">
                <a:buNone/>
              </a:pPr>
              <a:r>
                <a:rPr lang="en-US" sz="12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name</a:t>
              </a:r>
            </a:p>
            <a:p>
              <a:pPr lvl="0">
                <a:buNone/>
              </a:pPr>
              <a:r>
                <a:rPr lang="en-US" sz="1200" dirty="0" err="1">
                  <a:solidFill>
                    <a:srgbClr val="084C89"/>
                  </a:solidFill>
                  <a:latin typeface="Century Gothic" panose="020B0502020202020204" pitchFamily="34" charset="0"/>
                </a:rPr>
                <a:t>engName</a:t>
              </a:r>
              <a:endParaRPr lang="en-US" sz="1200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  <a:p>
              <a:pPr lvl="0">
                <a:buNone/>
              </a:pPr>
              <a:r>
                <a:rPr lang="en-US" sz="12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subtitle</a:t>
              </a:r>
            </a:p>
            <a:p>
              <a:pPr lvl="0">
                <a:buNone/>
              </a:pPr>
              <a:r>
                <a:rPr lang="en-US" sz="1200" dirty="0" err="1">
                  <a:solidFill>
                    <a:srgbClr val="084C89"/>
                  </a:solidFill>
                  <a:latin typeface="Century Gothic" panose="020B0502020202020204" pitchFamily="34" charset="0"/>
                </a:rPr>
                <a:t>created_at</a:t>
              </a:r>
              <a:endParaRPr lang="en-US" sz="1200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7A71034-D0A7-FB5A-9529-C88AD9D592CD}"/>
                </a:ext>
              </a:extLst>
            </p:cNvPr>
            <p:cNvSpPr txBox="1"/>
            <p:nvPr/>
          </p:nvSpPr>
          <p:spPr>
            <a:xfrm>
              <a:off x="5281298" y="1871527"/>
              <a:ext cx="1905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084C89"/>
                  </a:solidFill>
                  <a:latin typeface="Century Gothic" panose="020B0502020202020204" pitchFamily="34" charset="0"/>
                </a:rPr>
                <a:t>subscriptionOptions</a:t>
              </a:r>
              <a:endParaRPr lang="ru-RU" sz="1200" b="1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</p:txBody>
        </p:sp>
      </p:grpSp>
      <p:cxnSp>
        <p:nvCxnSpPr>
          <p:cNvPr id="90" name="Соединитель: уступ 89">
            <a:extLst>
              <a:ext uri="{FF2B5EF4-FFF2-40B4-BE49-F238E27FC236}">
                <a16:creationId xmlns:a16="http://schemas.microsoft.com/office/drawing/2014/main" id="{91882C91-CAC7-C671-CB47-B4B202868B52}"/>
              </a:ext>
            </a:extLst>
          </p:cNvPr>
          <p:cNvCxnSpPr>
            <a:cxnSpLocks/>
            <a:endCxn id="73" idx="3"/>
          </p:cNvCxnSpPr>
          <p:nvPr/>
        </p:nvCxnSpPr>
        <p:spPr>
          <a:xfrm rot="10800000" flipV="1">
            <a:off x="2277182" y="2551951"/>
            <a:ext cx="1305852" cy="447079"/>
          </a:xfrm>
          <a:prstGeom prst="bentConnector3">
            <a:avLst>
              <a:gd name="adj1" fmla="val 50000"/>
            </a:avLst>
          </a:prstGeom>
          <a:ln w="12700" cap="flat" cmpd="sng" algn="ctr">
            <a:solidFill>
              <a:srgbClr val="084C89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Соединитель: уступ 100">
            <a:extLst>
              <a:ext uri="{FF2B5EF4-FFF2-40B4-BE49-F238E27FC236}">
                <a16:creationId xmlns:a16="http://schemas.microsoft.com/office/drawing/2014/main" id="{0A325A69-E5F2-677E-66BD-72F3ED77AD9C}"/>
              </a:ext>
            </a:extLst>
          </p:cNvPr>
          <p:cNvCxnSpPr>
            <a:cxnSpLocks/>
            <a:stCxn id="205" idx="3"/>
          </p:cNvCxnSpPr>
          <p:nvPr/>
        </p:nvCxnSpPr>
        <p:spPr>
          <a:xfrm>
            <a:off x="2272121" y="1627612"/>
            <a:ext cx="1321040" cy="182651"/>
          </a:xfrm>
          <a:prstGeom prst="bentConnector3">
            <a:avLst>
              <a:gd name="adj1" fmla="val 50000"/>
            </a:avLst>
          </a:prstGeom>
          <a:ln w="12700" cap="flat" cmpd="sng" algn="ctr">
            <a:solidFill>
              <a:srgbClr val="0059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Соединитель: уступ 107">
            <a:extLst>
              <a:ext uri="{FF2B5EF4-FFF2-40B4-BE49-F238E27FC236}">
                <a16:creationId xmlns:a16="http://schemas.microsoft.com/office/drawing/2014/main" id="{B58BCE2D-7E41-11E4-4029-F46E332B216F}"/>
              </a:ext>
            </a:extLst>
          </p:cNvPr>
          <p:cNvCxnSpPr>
            <a:cxnSpLocks/>
            <a:stCxn id="141" idx="3"/>
            <a:endCxn id="47" idx="1"/>
          </p:cNvCxnSpPr>
          <p:nvPr/>
        </p:nvCxnSpPr>
        <p:spPr>
          <a:xfrm flipV="1">
            <a:off x="5488748" y="1373248"/>
            <a:ext cx="1033908" cy="2619882"/>
          </a:xfrm>
          <a:prstGeom prst="bentConnector3">
            <a:avLst>
              <a:gd name="adj1" fmla="val 63266"/>
            </a:avLst>
          </a:prstGeom>
          <a:ln w="12700" cap="flat" cmpd="sng" algn="ctr">
            <a:solidFill>
              <a:srgbClr val="0059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0" name="Соединитель: уступ 129">
            <a:extLst>
              <a:ext uri="{FF2B5EF4-FFF2-40B4-BE49-F238E27FC236}">
                <a16:creationId xmlns:a16="http://schemas.microsoft.com/office/drawing/2014/main" id="{A2524730-AF15-3FF1-B850-7DF387098FF3}"/>
              </a:ext>
            </a:extLst>
          </p:cNvPr>
          <p:cNvCxnSpPr>
            <a:cxnSpLocks/>
            <a:stCxn id="41" idx="1"/>
            <a:endCxn id="138" idx="1"/>
          </p:cNvCxnSpPr>
          <p:nvPr/>
        </p:nvCxnSpPr>
        <p:spPr>
          <a:xfrm rot="10800000" flipH="1">
            <a:off x="9342120" y="3451010"/>
            <a:ext cx="5069" cy="1015465"/>
          </a:xfrm>
          <a:prstGeom prst="bentConnector3">
            <a:avLst>
              <a:gd name="adj1" fmla="val -4509765"/>
            </a:avLst>
          </a:prstGeom>
          <a:ln w="12700" cap="flat" cmpd="sng" algn="ctr">
            <a:solidFill>
              <a:srgbClr val="0059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8" name="Прямоугольник 137">
            <a:extLst>
              <a:ext uri="{FF2B5EF4-FFF2-40B4-BE49-F238E27FC236}">
                <a16:creationId xmlns:a16="http://schemas.microsoft.com/office/drawing/2014/main" id="{4C136B91-F1BE-5341-EB46-956D54370C02}"/>
              </a:ext>
            </a:extLst>
          </p:cNvPr>
          <p:cNvSpPr/>
          <p:nvPr/>
        </p:nvSpPr>
        <p:spPr>
          <a:xfrm>
            <a:off x="9347190" y="3393281"/>
            <a:ext cx="475090" cy="115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1" name="Прямоугольник 140">
            <a:extLst>
              <a:ext uri="{FF2B5EF4-FFF2-40B4-BE49-F238E27FC236}">
                <a16:creationId xmlns:a16="http://schemas.microsoft.com/office/drawing/2014/main" id="{0FE0FCB7-C35D-2E78-5CFB-059F6EF7CCE6}"/>
              </a:ext>
            </a:extLst>
          </p:cNvPr>
          <p:cNvSpPr/>
          <p:nvPr/>
        </p:nvSpPr>
        <p:spPr>
          <a:xfrm>
            <a:off x="4257808" y="3916894"/>
            <a:ext cx="1230940" cy="152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3" name="Соединитель: уступ 142">
            <a:extLst>
              <a:ext uri="{FF2B5EF4-FFF2-40B4-BE49-F238E27FC236}">
                <a16:creationId xmlns:a16="http://schemas.microsoft.com/office/drawing/2014/main" id="{6D5F2B58-DBF0-D672-B4D2-D2524FB7B8D6}"/>
              </a:ext>
            </a:extLst>
          </p:cNvPr>
          <p:cNvCxnSpPr>
            <a:cxnSpLocks/>
            <a:stCxn id="53" idx="2"/>
            <a:endCxn id="145" idx="1"/>
          </p:cNvCxnSpPr>
          <p:nvPr/>
        </p:nvCxnSpPr>
        <p:spPr>
          <a:xfrm rot="5400000" flipH="1" flipV="1">
            <a:off x="6328301" y="1849142"/>
            <a:ext cx="1223939" cy="4803684"/>
          </a:xfrm>
          <a:prstGeom prst="bentConnector4">
            <a:avLst>
              <a:gd name="adj1" fmla="val -18677"/>
              <a:gd name="adj2" fmla="val 85669"/>
            </a:avLst>
          </a:prstGeom>
          <a:ln w="12700" cap="flat" cmpd="sng" algn="ctr">
            <a:solidFill>
              <a:srgbClr val="0059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5" name="Прямоугольник 144">
            <a:extLst>
              <a:ext uri="{FF2B5EF4-FFF2-40B4-BE49-F238E27FC236}">
                <a16:creationId xmlns:a16="http://schemas.microsoft.com/office/drawing/2014/main" id="{04D2F532-60B7-3DE3-4A26-4BB50E1705F3}"/>
              </a:ext>
            </a:extLst>
          </p:cNvPr>
          <p:cNvSpPr/>
          <p:nvPr/>
        </p:nvSpPr>
        <p:spPr>
          <a:xfrm>
            <a:off x="9342113" y="3572201"/>
            <a:ext cx="914400" cy="133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2" name="Соединитель: уступ 151">
            <a:extLst>
              <a:ext uri="{FF2B5EF4-FFF2-40B4-BE49-F238E27FC236}">
                <a16:creationId xmlns:a16="http://schemas.microsoft.com/office/drawing/2014/main" id="{D16D4D84-10AA-051A-8128-A85AE2F83957}"/>
              </a:ext>
            </a:extLst>
          </p:cNvPr>
          <p:cNvCxnSpPr>
            <a:cxnSpLocks/>
            <a:stCxn id="156" idx="3"/>
            <a:endCxn id="167" idx="1"/>
          </p:cNvCxnSpPr>
          <p:nvPr/>
        </p:nvCxnSpPr>
        <p:spPr>
          <a:xfrm flipV="1">
            <a:off x="8428367" y="1621598"/>
            <a:ext cx="913746" cy="196024"/>
          </a:xfrm>
          <a:prstGeom prst="bentConnector3">
            <a:avLst>
              <a:gd name="adj1" fmla="val 50000"/>
            </a:avLst>
          </a:prstGeom>
          <a:ln w="12700" cap="flat" cmpd="sng" algn="ctr">
            <a:solidFill>
              <a:srgbClr val="084C89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6" name="Прямоугольник 155">
            <a:extLst>
              <a:ext uri="{FF2B5EF4-FFF2-40B4-BE49-F238E27FC236}">
                <a16:creationId xmlns:a16="http://schemas.microsoft.com/office/drawing/2014/main" id="{28690074-63E1-07FE-74F4-1F264CECC717}"/>
              </a:ext>
            </a:extLst>
          </p:cNvPr>
          <p:cNvSpPr/>
          <p:nvPr/>
        </p:nvSpPr>
        <p:spPr>
          <a:xfrm>
            <a:off x="6589021" y="1746997"/>
            <a:ext cx="1839346" cy="141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9" name="Соединитель: уступ 158">
            <a:extLst>
              <a:ext uri="{FF2B5EF4-FFF2-40B4-BE49-F238E27FC236}">
                <a16:creationId xmlns:a16="http://schemas.microsoft.com/office/drawing/2014/main" id="{FC250C8D-4D37-7979-F221-77F864DA9CA0}"/>
              </a:ext>
            </a:extLst>
          </p:cNvPr>
          <p:cNvCxnSpPr>
            <a:cxnSpLocks/>
            <a:stCxn id="170" idx="3"/>
            <a:endCxn id="180" idx="2"/>
          </p:cNvCxnSpPr>
          <p:nvPr/>
        </p:nvCxnSpPr>
        <p:spPr>
          <a:xfrm flipV="1">
            <a:off x="5483678" y="1817621"/>
            <a:ext cx="3401562" cy="2016910"/>
          </a:xfrm>
          <a:prstGeom prst="bentConnector2">
            <a:avLst/>
          </a:prstGeom>
          <a:ln w="12700" cap="flat" cmpd="sng" algn="ctr">
            <a:solidFill>
              <a:srgbClr val="084C89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7" name="Прямоугольник 166">
            <a:extLst>
              <a:ext uri="{FF2B5EF4-FFF2-40B4-BE49-F238E27FC236}">
                <a16:creationId xmlns:a16="http://schemas.microsoft.com/office/drawing/2014/main" id="{F133302F-1815-BEF7-C744-D945B566E0B8}"/>
              </a:ext>
            </a:extLst>
          </p:cNvPr>
          <p:cNvSpPr/>
          <p:nvPr/>
        </p:nvSpPr>
        <p:spPr>
          <a:xfrm>
            <a:off x="9342113" y="1546742"/>
            <a:ext cx="322587" cy="149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0" name="Прямоугольник 169">
            <a:extLst>
              <a:ext uri="{FF2B5EF4-FFF2-40B4-BE49-F238E27FC236}">
                <a16:creationId xmlns:a16="http://schemas.microsoft.com/office/drawing/2014/main" id="{96BB459D-0971-CAF3-2CCB-E433E9575F29}"/>
              </a:ext>
            </a:extLst>
          </p:cNvPr>
          <p:cNvSpPr/>
          <p:nvPr/>
        </p:nvSpPr>
        <p:spPr>
          <a:xfrm>
            <a:off x="3659523" y="3783827"/>
            <a:ext cx="1824155" cy="101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0" name="Прямоугольник 179">
            <a:extLst>
              <a:ext uri="{FF2B5EF4-FFF2-40B4-BE49-F238E27FC236}">
                <a16:creationId xmlns:a16="http://schemas.microsoft.com/office/drawing/2014/main" id="{1BB0378C-A29A-F495-7C3C-79E79FC0314F}"/>
              </a:ext>
            </a:extLst>
          </p:cNvPr>
          <p:cNvSpPr/>
          <p:nvPr/>
        </p:nvSpPr>
        <p:spPr>
          <a:xfrm>
            <a:off x="8851903" y="1750947"/>
            <a:ext cx="66674" cy="666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9" name="Прямоугольник 188">
            <a:extLst>
              <a:ext uri="{FF2B5EF4-FFF2-40B4-BE49-F238E27FC236}">
                <a16:creationId xmlns:a16="http://schemas.microsoft.com/office/drawing/2014/main" id="{6E6986F5-A693-597C-8B7D-CD4B9E070DF5}"/>
              </a:ext>
            </a:extLst>
          </p:cNvPr>
          <p:cNvSpPr/>
          <p:nvPr/>
        </p:nvSpPr>
        <p:spPr>
          <a:xfrm>
            <a:off x="6527723" y="2295522"/>
            <a:ext cx="914400" cy="143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0" name="Прямоугольник 189">
            <a:extLst>
              <a:ext uri="{FF2B5EF4-FFF2-40B4-BE49-F238E27FC236}">
                <a16:creationId xmlns:a16="http://schemas.microsoft.com/office/drawing/2014/main" id="{AFECE94B-E7FE-FEC8-54BF-18451DEEE735}"/>
              </a:ext>
            </a:extLst>
          </p:cNvPr>
          <p:cNvSpPr/>
          <p:nvPr/>
        </p:nvSpPr>
        <p:spPr>
          <a:xfrm>
            <a:off x="6527723" y="2116573"/>
            <a:ext cx="914400" cy="143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1" name="Прямоугольник 190">
            <a:extLst>
              <a:ext uri="{FF2B5EF4-FFF2-40B4-BE49-F238E27FC236}">
                <a16:creationId xmlns:a16="http://schemas.microsoft.com/office/drawing/2014/main" id="{FC836C72-3732-0123-2F23-FE9CD22A101F}"/>
              </a:ext>
            </a:extLst>
          </p:cNvPr>
          <p:cNvSpPr/>
          <p:nvPr/>
        </p:nvSpPr>
        <p:spPr>
          <a:xfrm>
            <a:off x="6527723" y="1937624"/>
            <a:ext cx="914400" cy="143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2" name="Соединитель: уступ 191">
            <a:extLst>
              <a:ext uri="{FF2B5EF4-FFF2-40B4-BE49-F238E27FC236}">
                <a16:creationId xmlns:a16="http://schemas.microsoft.com/office/drawing/2014/main" id="{4CBC77FF-4D85-DF50-E99B-C43DB733A414}"/>
              </a:ext>
            </a:extLst>
          </p:cNvPr>
          <p:cNvCxnSpPr>
            <a:cxnSpLocks/>
            <a:stCxn id="73" idx="3"/>
            <a:endCxn id="189" idx="1"/>
          </p:cNvCxnSpPr>
          <p:nvPr/>
        </p:nvCxnSpPr>
        <p:spPr>
          <a:xfrm flipV="1">
            <a:off x="2277182" y="2367341"/>
            <a:ext cx="4250541" cy="631690"/>
          </a:xfrm>
          <a:prstGeom prst="bentConnector3">
            <a:avLst>
              <a:gd name="adj1" fmla="val 82986"/>
            </a:avLst>
          </a:prstGeom>
          <a:ln w="12700" cap="flat" cmpd="sng" algn="ctr">
            <a:solidFill>
              <a:srgbClr val="084C89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6" name="Соединитель: уступ 195">
            <a:extLst>
              <a:ext uri="{FF2B5EF4-FFF2-40B4-BE49-F238E27FC236}">
                <a16:creationId xmlns:a16="http://schemas.microsoft.com/office/drawing/2014/main" id="{26455B0E-D92D-00C6-1DA5-E03DCDD3B0DE}"/>
              </a:ext>
            </a:extLst>
          </p:cNvPr>
          <p:cNvCxnSpPr>
            <a:cxnSpLocks/>
            <a:stCxn id="67" idx="0"/>
            <a:endCxn id="190" idx="1"/>
          </p:cNvCxnSpPr>
          <p:nvPr/>
        </p:nvCxnSpPr>
        <p:spPr>
          <a:xfrm rot="16200000" flipH="1">
            <a:off x="3451155" y="-888175"/>
            <a:ext cx="949742" cy="5203393"/>
          </a:xfrm>
          <a:prstGeom prst="bentConnector4">
            <a:avLst>
              <a:gd name="adj1" fmla="val -24070"/>
              <a:gd name="adj2" fmla="val 88005"/>
            </a:avLst>
          </a:prstGeom>
          <a:ln w="12700" cap="flat" cmpd="sng" algn="ctr">
            <a:solidFill>
              <a:srgbClr val="0059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5" name="Прямоугольник 204">
            <a:extLst>
              <a:ext uri="{FF2B5EF4-FFF2-40B4-BE49-F238E27FC236}">
                <a16:creationId xmlns:a16="http://schemas.microsoft.com/office/drawing/2014/main" id="{F3F9EF27-78EF-AE5F-7C11-15CDE78AD3D8}"/>
              </a:ext>
            </a:extLst>
          </p:cNvPr>
          <p:cNvSpPr/>
          <p:nvPr/>
        </p:nvSpPr>
        <p:spPr>
          <a:xfrm>
            <a:off x="693812" y="1555793"/>
            <a:ext cx="1578309" cy="143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8" name="Соединитель: уступ 207">
            <a:extLst>
              <a:ext uri="{FF2B5EF4-FFF2-40B4-BE49-F238E27FC236}">
                <a16:creationId xmlns:a16="http://schemas.microsoft.com/office/drawing/2014/main" id="{FAB9953A-7874-7012-47EB-BD1E6E7DB4B7}"/>
              </a:ext>
            </a:extLst>
          </p:cNvPr>
          <p:cNvCxnSpPr>
            <a:cxnSpLocks/>
            <a:stCxn id="212" idx="3"/>
            <a:endCxn id="191" idx="1"/>
          </p:cNvCxnSpPr>
          <p:nvPr/>
        </p:nvCxnSpPr>
        <p:spPr>
          <a:xfrm>
            <a:off x="5494851" y="1990842"/>
            <a:ext cx="1032872" cy="18601"/>
          </a:xfrm>
          <a:prstGeom prst="bentConnector3">
            <a:avLst>
              <a:gd name="adj1" fmla="val 64524"/>
            </a:avLst>
          </a:prstGeom>
          <a:ln w="12700" cap="flat" cmpd="sng" algn="ctr">
            <a:solidFill>
              <a:srgbClr val="0059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2" name="Прямоугольник 211">
            <a:extLst>
              <a:ext uri="{FF2B5EF4-FFF2-40B4-BE49-F238E27FC236}">
                <a16:creationId xmlns:a16="http://schemas.microsoft.com/office/drawing/2014/main" id="{CE2A1F77-3C59-5142-04B6-EC1FAD9E3FB0}"/>
              </a:ext>
            </a:extLst>
          </p:cNvPr>
          <p:cNvSpPr/>
          <p:nvPr/>
        </p:nvSpPr>
        <p:spPr>
          <a:xfrm>
            <a:off x="3675765" y="1919023"/>
            <a:ext cx="1819086" cy="143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7397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8994FBA-2B09-095B-50C9-913EC9A0A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1474" y="374650"/>
            <a:ext cx="7772668" cy="504000"/>
          </a:xfrm>
        </p:spPr>
        <p:txBody>
          <a:bodyPr/>
          <a:lstStyle/>
          <a:p>
            <a:r>
              <a:rPr lang="ru-RU" dirty="0"/>
              <a:t>КОНЦЕПТУАЛЬНАЯ МОДЕЛЬ БАЗЫ ДАННЫХ</a:t>
            </a:r>
            <a:r>
              <a:rPr lang="en-US" dirty="0"/>
              <a:t> </a:t>
            </a:r>
            <a:r>
              <a:rPr lang="en-US" dirty="0">
                <a:solidFill>
                  <a:srgbClr val="55A9F5"/>
                </a:solidFill>
              </a:rPr>
              <a:t>[2/2]</a:t>
            </a:r>
            <a:endParaRPr lang="ru-RU" dirty="0">
              <a:solidFill>
                <a:srgbClr val="55A9F5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874B5BB-3F7D-DC5B-2A2B-0CB65C0AA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EE57-031D-488F-8050-66FB555D8AD4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2B727EA-B469-A2E2-7A4D-E3CA343DBA46}"/>
              </a:ext>
            </a:extLst>
          </p:cNvPr>
          <p:cNvSpPr/>
          <p:nvPr/>
        </p:nvSpPr>
        <p:spPr>
          <a:xfrm>
            <a:off x="371475" y="1916111"/>
            <a:ext cx="5724525" cy="1512889"/>
          </a:xfrm>
          <a:prstGeom prst="roundRect">
            <a:avLst>
              <a:gd name="adj" fmla="val 1175"/>
            </a:avLst>
          </a:prstGeom>
          <a:solidFill>
            <a:srgbClr val="0059F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Исходя из концептуальной модели базы данных была написана схема на серверной части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609BBCE6-CB37-F053-16B8-19AB6BDA809E}"/>
              </a:ext>
            </a:extLst>
          </p:cNvPr>
          <p:cNvGrpSpPr/>
          <p:nvPr/>
        </p:nvGrpSpPr>
        <p:grpSpPr>
          <a:xfrm>
            <a:off x="6495760" y="1916112"/>
            <a:ext cx="5324765" cy="5193347"/>
            <a:chOff x="371476" y="1238650"/>
            <a:chExt cx="4076699" cy="3703238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F6BCE84-08EC-9023-17B0-85C53C9FB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1476" y="1238650"/>
              <a:ext cx="4076698" cy="3703238"/>
            </a:xfrm>
            <a:prstGeom prst="rect">
              <a:avLst/>
            </a:prstGeom>
          </p:spPr>
        </p:pic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6CE2276C-1990-9A48-007F-8CF063C141C8}"/>
                </a:ext>
              </a:extLst>
            </p:cNvPr>
            <p:cNvSpPr/>
            <p:nvPr/>
          </p:nvSpPr>
          <p:spPr>
            <a:xfrm>
              <a:off x="371477" y="1238650"/>
              <a:ext cx="4076698" cy="3703238"/>
            </a:xfrm>
            <a:prstGeom prst="roundRect">
              <a:avLst>
                <a:gd name="adj" fmla="val 56"/>
              </a:avLst>
            </a:prstGeom>
            <a:noFill/>
            <a:ln w="76200">
              <a:solidFill>
                <a:srgbClr val="005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059FF"/>
                </a:solidFill>
              </a:endParaRPr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AAD8335-789B-AE92-2324-2D032AB57BE2}"/>
              </a:ext>
            </a:extLst>
          </p:cNvPr>
          <p:cNvGrpSpPr/>
          <p:nvPr/>
        </p:nvGrpSpPr>
        <p:grpSpPr>
          <a:xfrm>
            <a:off x="371475" y="3812292"/>
            <a:ext cx="5724525" cy="4287437"/>
            <a:chOff x="371476" y="1238650"/>
            <a:chExt cx="4076699" cy="2945503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AC0BE02C-B00D-EE89-9153-FF0F010B6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1476" y="1238650"/>
              <a:ext cx="4076698" cy="2945503"/>
            </a:xfrm>
            <a:prstGeom prst="rect">
              <a:avLst/>
            </a:prstGeom>
          </p:spPr>
        </p:pic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8E762949-D22B-0426-F6B9-0FA1A88CDD04}"/>
                </a:ext>
              </a:extLst>
            </p:cNvPr>
            <p:cNvSpPr/>
            <p:nvPr/>
          </p:nvSpPr>
          <p:spPr>
            <a:xfrm>
              <a:off x="371477" y="1238650"/>
              <a:ext cx="4076698" cy="2945503"/>
            </a:xfrm>
            <a:prstGeom prst="roundRect">
              <a:avLst>
                <a:gd name="adj" fmla="val 56"/>
              </a:avLst>
            </a:prstGeom>
            <a:noFill/>
            <a:ln w="76200">
              <a:solidFill>
                <a:srgbClr val="005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059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40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9C2D0CF-609C-FFFF-8382-3EFCFC2FE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СРЕДА АДМИНИСТРИРОВАНИЯ</a:t>
            </a:r>
            <a:r>
              <a:rPr lang="en-US" dirty="0"/>
              <a:t> </a:t>
            </a:r>
            <a:r>
              <a:rPr lang="en-US" dirty="0">
                <a:solidFill>
                  <a:srgbClr val="55A9F5"/>
                </a:solidFill>
              </a:rPr>
              <a:t>[1/</a:t>
            </a:r>
            <a:r>
              <a:rPr lang="ru-RU" dirty="0">
                <a:solidFill>
                  <a:srgbClr val="55A9F5"/>
                </a:solidFill>
              </a:rPr>
              <a:t>3</a:t>
            </a:r>
            <a:r>
              <a:rPr lang="en-US" dirty="0">
                <a:solidFill>
                  <a:srgbClr val="55A9F5"/>
                </a:solidFill>
              </a:rPr>
              <a:t>]</a:t>
            </a:r>
            <a:endParaRPr lang="ru-RU" dirty="0">
              <a:solidFill>
                <a:srgbClr val="55A9F5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EB67C98-13D7-5D32-CACF-A8300F3BB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EE57-031D-488F-8050-66FB555D8AD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A8013B08-5470-B972-EEE0-9A1AC52357F9}"/>
              </a:ext>
            </a:extLst>
          </p:cNvPr>
          <p:cNvSpPr/>
          <p:nvPr/>
        </p:nvSpPr>
        <p:spPr>
          <a:xfrm>
            <a:off x="371475" y="1233487"/>
            <a:ext cx="11449049" cy="5253037"/>
          </a:xfrm>
          <a:prstGeom prst="roundRect">
            <a:avLst>
              <a:gd name="adj" fmla="val 1175"/>
            </a:avLst>
          </a:prstGeom>
          <a:noFill/>
          <a:ln w="76200">
            <a:solidFill>
              <a:srgbClr val="005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AFF3B5C-837D-D4F6-0C86-1A6B346C5AFF}"/>
              </a:ext>
            </a:extLst>
          </p:cNvPr>
          <p:cNvSpPr/>
          <p:nvPr/>
        </p:nvSpPr>
        <p:spPr>
          <a:xfrm>
            <a:off x="731474" y="1593488"/>
            <a:ext cx="2484802" cy="685800"/>
          </a:xfrm>
          <a:prstGeom prst="roundRect">
            <a:avLst>
              <a:gd name="adj" fmla="val 1175"/>
            </a:avLst>
          </a:prstGeom>
          <a:solidFill>
            <a:schemeClr val="bg1"/>
          </a:solidFill>
          <a:ln w="76200">
            <a:solidFill>
              <a:srgbClr val="0059FF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84C89"/>
                </a:solidFill>
                <a:latin typeface="Century Gothic" panose="020B0502020202020204" pitchFamily="34" charset="0"/>
              </a:rPr>
              <a:t>app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42982A9C-3AAA-931F-18A9-8A594461461B}"/>
              </a:ext>
            </a:extLst>
          </p:cNvPr>
          <p:cNvSpPr/>
          <p:nvPr/>
        </p:nvSpPr>
        <p:spPr>
          <a:xfrm>
            <a:off x="3556732" y="1593488"/>
            <a:ext cx="2484802" cy="685800"/>
          </a:xfrm>
          <a:prstGeom prst="roundRect">
            <a:avLst>
              <a:gd name="adj" fmla="val 1175"/>
            </a:avLst>
          </a:prstGeom>
          <a:solidFill>
            <a:schemeClr val="bg1"/>
          </a:solidFill>
          <a:ln w="76200">
            <a:solidFill>
              <a:srgbClr val="0059FF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84C89"/>
                </a:solidFill>
                <a:latin typeface="Century Gothic" panose="020B0502020202020204" pitchFamily="34" charset="0"/>
              </a:rPr>
              <a:t>entities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3BB7838E-924C-B677-AAAA-6625570A371C}"/>
              </a:ext>
            </a:extLst>
          </p:cNvPr>
          <p:cNvSpPr/>
          <p:nvPr/>
        </p:nvSpPr>
        <p:spPr>
          <a:xfrm>
            <a:off x="6376864" y="1611994"/>
            <a:ext cx="2484802" cy="685800"/>
          </a:xfrm>
          <a:prstGeom prst="roundRect">
            <a:avLst>
              <a:gd name="adj" fmla="val 1175"/>
            </a:avLst>
          </a:prstGeom>
          <a:solidFill>
            <a:schemeClr val="bg1"/>
          </a:solidFill>
          <a:ln w="76200">
            <a:solidFill>
              <a:srgbClr val="0059FF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84C89"/>
                </a:solidFill>
                <a:latin typeface="Century Gothic" panose="020B0502020202020204" pitchFamily="34" charset="0"/>
              </a:rPr>
              <a:t>features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C818523C-8912-669E-9647-7F2A9BBD57C6}"/>
              </a:ext>
            </a:extLst>
          </p:cNvPr>
          <p:cNvGrpSpPr/>
          <p:nvPr/>
        </p:nvGrpSpPr>
        <p:grpSpPr>
          <a:xfrm>
            <a:off x="9196996" y="1593487"/>
            <a:ext cx="2268656" cy="4527787"/>
            <a:chOff x="9196996" y="1593487"/>
            <a:chExt cx="2268656" cy="1729681"/>
          </a:xfrm>
        </p:grpSpPr>
        <p:sp>
          <p:nvSpPr>
            <p:cNvPr id="13" name="Прямоугольник: скругленные углы 12">
              <a:extLst>
                <a:ext uri="{FF2B5EF4-FFF2-40B4-BE49-F238E27FC236}">
                  <a16:creationId xmlns:a16="http://schemas.microsoft.com/office/drawing/2014/main" id="{CE27D76B-A27F-D53F-A799-CF6E33D0B48B}"/>
                </a:ext>
              </a:extLst>
            </p:cNvPr>
            <p:cNvSpPr/>
            <p:nvPr/>
          </p:nvSpPr>
          <p:spPr>
            <a:xfrm>
              <a:off x="9196996" y="1593487"/>
              <a:ext cx="2268656" cy="1729681"/>
            </a:xfrm>
            <a:prstGeom prst="roundRect">
              <a:avLst>
                <a:gd name="adj" fmla="val 1175"/>
              </a:avLst>
            </a:prstGeom>
            <a:solidFill>
              <a:schemeClr val="bg1"/>
            </a:solidFill>
            <a:ln w="76200">
              <a:solidFill>
                <a:srgbClr val="0059FF">
                  <a:alpha val="5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rgbClr val="084C89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79BE3022-9E7D-1C27-3505-6090CA09575A}"/>
                </a:ext>
              </a:extLst>
            </p:cNvPr>
            <p:cNvCxnSpPr>
              <a:cxnSpLocks/>
            </p:cNvCxnSpPr>
            <p:nvPr/>
          </p:nvCxnSpPr>
          <p:spPr>
            <a:xfrm>
              <a:off x="9196996" y="1854371"/>
              <a:ext cx="2268656" cy="0"/>
            </a:xfrm>
            <a:prstGeom prst="line">
              <a:avLst/>
            </a:prstGeom>
            <a:ln w="76200">
              <a:solidFill>
                <a:srgbClr val="55A9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D375374-7BC9-9A1B-A814-1305ED94ACE2}"/>
              </a:ext>
            </a:extLst>
          </p:cNvPr>
          <p:cNvSpPr txBox="1"/>
          <p:nvPr/>
        </p:nvSpPr>
        <p:spPr>
          <a:xfrm>
            <a:off x="731474" y="2634125"/>
            <a:ext cx="81301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84C89"/>
                </a:solidFill>
                <a:latin typeface="Century Gothic" panose="020B0502020202020204" pitchFamily="34" charset="0"/>
              </a:rPr>
              <a:t>Это базовая структура для многочисленных проектов и не только. Она включает в себя основные папки, которые располагают в себе необходимые файлы.</a:t>
            </a:r>
          </a:p>
          <a:p>
            <a:endParaRPr lang="ru-RU" sz="2000" dirty="0">
              <a:solidFill>
                <a:srgbClr val="084C89"/>
              </a:solidFill>
              <a:latin typeface="Century Gothic" panose="020B0502020202020204" pitchFamily="34" charset="0"/>
            </a:endParaRPr>
          </a:p>
          <a:p>
            <a:r>
              <a:rPr lang="ru-RU" sz="2000" dirty="0">
                <a:solidFill>
                  <a:srgbClr val="084C89"/>
                </a:solidFill>
                <a:latin typeface="Century Gothic" panose="020B0502020202020204" pitchFamily="34" charset="0"/>
              </a:rPr>
              <a:t>Родительский «</a:t>
            </a:r>
            <a:r>
              <a:rPr lang="en-US" sz="2000" dirty="0">
                <a:solidFill>
                  <a:srgbClr val="084C89"/>
                </a:solidFill>
                <a:latin typeface="Century Gothic" panose="020B0502020202020204" pitchFamily="34" charset="0"/>
              </a:rPr>
              <a:t>index.js</a:t>
            </a:r>
            <a:r>
              <a:rPr lang="ru-RU" sz="2000" dirty="0">
                <a:solidFill>
                  <a:srgbClr val="084C89"/>
                </a:solidFill>
                <a:latin typeface="Century Gothic" panose="020B0502020202020204" pitchFamily="34" charset="0"/>
              </a:rPr>
              <a:t>»</a:t>
            </a:r>
            <a:r>
              <a:rPr lang="en-US" sz="2000" dirty="0">
                <a:solidFill>
                  <a:srgbClr val="084C89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>
                <a:solidFill>
                  <a:srgbClr val="084C89"/>
                </a:solidFill>
                <a:latin typeface="Century Gothic" panose="020B0502020202020204" pitchFamily="34" charset="0"/>
              </a:rPr>
              <a:t>файл содержит в себе основную настройку </a:t>
            </a:r>
            <a:r>
              <a:rPr lang="en-US" sz="2000" dirty="0">
                <a:solidFill>
                  <a:srgbClr val="084C89"/>
                </a:solidFill>
                <a:latin typeface="Century Gothic" panose="020B0502020202020204" pitchFamily="34" charset="0"/>
              </a:rPr>
              <a:t>Telegram</a:t>
            </a:r>
            <a:r>
              <a:rPr lang="ru-RU" sz="2000" dirty="0">
                <a:solidFill>
                  <a:srgbClr val="084C89"/>
                </a:solidFill>
                <a:latin typeface="Century Gothic" panose="020B0502020202020204" pitchFamily="34" charset="0"/>
              </a:rPr>
              <a:t>-бота.	</a:t>
            </a:r>
            <a:endParaRPr lang="en-US" sz="2000" dirty="0">
              <a:solidFill>
                <a:srgbClr val="084C89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729F2FEF-F17B-BA58-76C5-34912909B53D}"/>
              </a:ext>
            </a:extLst>
          </p:cNvPr>
          <p:cNvSpPr/>
          <p:nvPr/>
        </p:nvSpPr>
        <p:spPr>
          <a:xfrm>
            <a:off x="9191871" y="2288341"/>
            <a:ext cx="2268000" cy="576000"/>
          </a:xfrm>
          <a:prstGeom prst="roundRect">
            <a:avLst>
              <a:gd name="adj" fmla="val 1175"/>
            </a:avLst>
          </a:prstGeom>
          <a:noFill/>
          <a:ln w="28575">
            <a:noFill/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84C89"/>
                </a:solidFill>
                <a:latin typeface="Century Gothic" panose="020B0502020202020204" pitchFamily="34" charset="0"/>
              </a:rPr>
              <a:t>auth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FF7C1B-429B-8A2B-A246-2656FB6EF3DA}"/>
              </a:ext>
            </a:extLst>
          </p:cNvPr>
          <p:cNvSpPr txBox="1"/>
          <p:nvPr/>
        </p:nvSpPr>
        <p:spPr>
          <a:xfrm>
            <a:off x="9583178" y="1751722"/>
            <a:ext cx="1496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84C89"/>
                </a:solidFill>
                <a:latin typeface="Century Gothic" panose="020B0502020202020204" pitchFamily="34" charset="0"/>
              </a:rPr>
              <a:t>bot</a:t>
            </a: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6382A9C8-66CB-B28A-578C-B099C44C7D55}"/>
              </a:ext>
            </a:extLst>
          </p:cNvPr>
          <p:cNvSpPr/>
          <p:nvPr/>
        </p:nvSpPr>
        <p:spPr>
          <a:xfrm>
            <a:off x="9191871" y="2830678"/>
            <a:ext cx="2268000" cy="576000"/>
          </a:xfrm>
          <a:prstGeom prst="roundRect">
            <a:avLst>
              <a:gd name="adj" fmla="val 1175"/>
            </a:avLst>
          </a:prstGeom>
          <a:noFill/>
          <a:ln w="28575">
            <a:solidFill>
              <a:srgbClr val="55A9F5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84C89"/>
                </a:solidFill>
                <a:latin typeface="Century Gothic" panose="020B0502020202020204" pitchFamily="34" charset="0"/>
              </a:rPr>
              <a:t>helpers</a:t>
            </a:r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3776BB71-2A74-08F8-4817-E23621A8388A}"/>
              </a:ext>
            </a:extLst>
          </p:cNvPr>
          <p:cNvSpPr/>
          <p:nvPr/>
        </p:nvSpPr>
        <p:spPr>
          <a:xfrm>
            <a:off x="9191871" y="3373015"/>
            <a:ext cx="2268000" cy="576000"/>
          </a:xfrm>
          <a:prstGeom prst="roundRect">
            <a:avLst>
              <a:gd name="adj" fmla="val 1175"/>
            </a:avLst>
          </a:prstGeom>
          <a:noFill/>
          <a:ln w="28575">
            <a:noFill/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84C89"/>
                </a:solidFill>
                <a:latin typeface="Century Gothic" panose="020B0502020202020204" pitchFamily="34" charset="0"/>
              </a:rPr>
              <a:t>messageHandler</a:t>
            </a:r>
            <a:endParaRPr lang="en-US" sz="2000" dirty="0">
              <a:solidFill>
                <a:srgbClr val="084C89"/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70EF7100-2F3E-699E-3959-CABCF040D1E8}"/>
              </a:ext>
            </a:extLst>
          </p:cNvPr>
          <p:cNvSpPr/>
          <p:nvPr/>
        </p:nvSpPr>
        <p:spPr>
          <a:xfrm>
            <a:off x="9191871" y="3915352"/>
            <a:ext cx="2268000" cy="576000"/>
          </a:xfrm>
          <a:prstGeom prst="roundRect">
            <a:avLst>
              <a:gd name="adj" fmla="val 1175"/>
            </a:avLst>
          </a:prstGeom>
          <a:noFill/>
          <a:ln w="28575">
            <a:solidFill>
              <a:srgbClr val="55A9F5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84C89"/>
                </a:solidFill>
                <a:latin typeface="Century Gothic" panose="020B0502020202020204" pitchFamily="34" charset="0"/>
              </a:rPr>
              <a:t>services</a:t>
            </a:r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70CAD6ED-7788-03EE-5065-FB24AA6C55B8}"/>
              </a:ext>
            </a:extLst>
          </p:cNvPr>
          <p:cNvSpPr/>
          <p:nvPr/>
        </p:nvSpPr>
        <p:spPr>
          <a:xfrm>
            <a:off x="9191871" y="4457689"/>
            <a:ext cx="2268000" cy="576000"/>
          </a:xfrm>
          <a:prstGeom prst="roundRect">
            <a:avLst>
              <a:gd name="adj" fmla="val 1175"/>
            </a:avLst>
          </a:prstGeom>
          <a:noFill/>
          <a:ln w="28575">
            <a:noFill/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rgbClr val="084C89"/>
                </a:solidFill>
                <a:latin typeface="Century Gothic" panose="020B0502020202020204" pitchFamily="34" charset="0"/>
              </a:rPr>
              <a:t>command.js</a:t>
            </a:r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5460F98E-5770-0A59-2660-D6EE3ECB7D8E}"/>
              </a:ext>
            </a:extLst>
          </p:cNvPr>
          <p:cNvSpPr/>
          <p:nvPr/>
        </p:nvSpPr>
        <p:spPr>
          <a:xfrm>
            <a:off x="9191871" y="5000026"/>
            <a:ext cx="2268000" cy="576000"/>
          </a:xfrm>
          <a:prstGeom prst="roundRect">
            <a:avLst>
              <a:gd name="adj" fmla="val 1175"/>
            </a:avLst>
          </a:prstGeom>
          <a:noFill/>
          <a:ln w="28575">
            <a:solidFill>
              <a:srgbClr val="55A9F5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rgbClr val="084C89"/>
                </a:solidFill>
                <a:latin typeface="Century Gothic" panose="020B0502020202020204" pitchFamily="34" charset="0"/>
              </a:rPr>
              <a:t>config.js</a:t>
            </a:r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08E7836D-4B7F-DF87-8CD5-9FDA6863180B}"/>
              </a:ext>
            </a:extLst>
          </p:cNvPr>
          <p:cNvSpPr/>
          <p:nvPr/>
        </p:nvSpPr>
        <p:spPr>
          <a:xfrm>
            <a:off x="9191871" y="5542363"/>
            <a:ext cx="2268000" cy="576000"/>
          </a:xfrm>
          <a:prstGeom prst="roundRect">
            <a:avLst>
              <a:gd name="adj" fmla="val 1175"/>
            </a:avLst>
          </a:prstGeom>
          <a:noFill/>
          <a:ln w="28575">
            <a:noFill/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rgbClr val="084C89"/>
                </a:solidFill>
                <a:latin typeface="Century Gothic" panose="020B0502020202020204" pitchFamily="34" charset="0"/>
              </a:rPr>
              <a:t>index.js</a:t>
            </a:r>
          </a:p>
        </p:txBody>
      </p:sp>
    </p:spTree>
    <p:extLst>
      <p:ext uri="{BB962C8B-B14F-4D97-AF65-F5344CB8AC3E}">
        <p14:creationId xmlns:p14="http://schemas.microsoft.com/office/powerpoint/2010/main" val="1744750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30491AA-DCEC-04CB-E46D-AE420AB163E2}"/>
              </a:ext>
            </a:extLst>
          </p:cNvPr>
          <p:cNvGrpSpPr/>
          <p:nvPr/>
        </p:nvGrpSpPr>
        <p:grpSpPr>
          <a:xfrm>
            <a:off x="265119" y="1102953"/>
            <a:ext cx="11661764" cy="7100065"/>
            <a:chOff x="265119" y="1111266"/>
            <a:chExt cx="11661764" cy="7100065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91F28128-3EFC-EB2B-7B78-373EC32B5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119" y="1133474"/>
              <a:ext cx="3935406" cy="7077857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9450D201-B120-10B2-B8F3-ED8F6421E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5610" y="1111266"/>
              <a:ext cx="4526956" cy="6858000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70886B3E-34C6-5C73-0C05-E8F9B9178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662" y="1133474"/>
              <a:ext cx="3712219" cy="2360306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F0577A54-023E-4B0E-9FF3-2C3FA6457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662" y="3265394"/>
              <a:ext cx="3712221" cy="2360307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906F35A2-D253-48E8-B8B5-C760ADD6F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662" y="5397315"/>
              <a:ext cx="3712219" cy="2360306"/>
            </a:xfrm>
            <a:prstGeom prst="rect">
              <a:avLst/>
            </a:prstGeom>
          </p:spPr>
        </p:pic>
      </p:grp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9C2D0CF-609C-FFFF-8382-3EFCFC2FE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СРЕДА АДМИНИСТРИРОВАНИЯ</a:t>
            </a:r>
            <a:r>
              <a:rPr lang="en-US" dirty="0"/>
              <a:t> </a:t>
            </a:r>
            <a:r>
              <a:rPr lang="en-US" dirty="0">
                <a:solidFill>
                  <a:srgbClr val="55A9F5"/>
                </a:solidFill>
              </a:rPr>
              <a:t>[2/</a:t>
            </a:r>
            <a:r>
              <a:rPr lang="ru-RU" dirty="0">
                <a:solidFill>
                  <a:srgbClr val="55A9F5"/>
                </a:solidFill>
              </a:rPr>
              <a:t>3</a:t>
            </a:r>
            <a:r>
              <a:rPr lang="en-US" dirty="0">
                <a:solidFill>
                  <a:srgbClr val="55A9F5"/>
                </a:solidFill>
              </a:rPr>
              <a:t>]</a:t>
            </a:r>
            <a:endParaRPr lang="ru-RU" dirty="0">
              <a:solidFill>
                <a:srgbClr val="55A9F5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EB67C98-13D7-5D32-CACF-A8300F3BB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EE57-031D-488F-8050-66FB555D8AD4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F179ED4C-CECB-BDDD-17DF-B175EDEEC34E}"/>
              </a:ext>
            </a:extLst>
          </p:cNvPr>
          <p:cNvSpPr/>
          <p:nvPr/>
        </p:nvSpPr>
        <p:spPr>
          <a:xfrm>
            <a:off x="371476" y="1232299"/>
            <a:ext cx="11449049" cy="6857999"/>
          </a:xfrm>
          <a:prstGeom prst="roundRect">
            <a:avLst>
              <a:gd name="adj" fmla="val 44"/>
            </a:avLst>
          </a:prstGeom>
          <a:noFill/>
          <a:ln w="76200">
            <a:solidFill>
              <a:srgbClr val="005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b="1" dirty="0">
              <a:solidFill>
                <a:srgbClr val="0059F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D8B6F8C2-53F0-70FB-650A-BF4F43A4A5BE}"/>
              </a:ext>
            </a:extLst>
          </p:cNvPr>
          <p:cNvCxnSpPr>
            <a:cxnSpLocks/>
          </p:cNvCxnSpPr>
          <p:nvPr/>
        </p:nvCxnSpPr>
        <p:spPr>
          <a:xfrm>
            <a:off x="4078172" y="1232299"/>
            <a:ext cx="0" cy="6368651"/>
          </a:xfrm>
          <a:prstGeom prst="line">
            <a:avLst/>
          </a:prstGeom>
          <a:ln w="76200">
            <a:solidFill>
              <a:srgbClr val="005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D6C8330D-9D49-4352-89E4-3B7F874985C9}"/>
              </a:ext>
            </a:extLst>
          </p:cNvPr>
          <p:cNvCxnSpPr>
            <a:cxnSpLocks/>
          </p:cNvCxnSpPr>
          <p:nvPr/>
        </p:nvCxnSpPr>
        <p:spPr>
          <a:xfrm>
            <a:off x="8326322" y="1232299"/>
            <a:ext cx="0" cy="6368651"/>
          </a:xfrm>
          <a:prstGeom prst="line">
            <a:avLst/>
          </a:prstGeom>
          <a:ln w="76200">
            <a:solidFill>
              <a:srgbClr val="005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889382F-AC57-DDBD-A813-3950386AB4D5}"/>
              </a:ext>
            </a:extLst>
          </p:cNvPr>
          <p:cNvCxnSpPr>
            <a:cxnSpLocks/>
          </p:cNvCxnSpPr>
          <p:nvPr/>
        </p:nvCxnSpPr>
        <p:spPr>
          <a:xfrm>
            <a:off x="8326322" y="3367198"/>
            <a:ext cx="3494203" cy="0"/>
          </a:xfrm>
          <a:prstGeom prst="line">
            <a:avLst/>
          </a:prstGeom>
          <a:ln w="76200">
            <a:solidFill>
              <a:srgbClr val="005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CBCC9F8-3CDD-1CA6-DDD9-4C352959E7BC}"/>
              </a:ext>
            </a:extLst>
          </p:cNvPr>
          <p:cNvCxnSpPr>
            <a:cxnSpLocks/>
          </p:cNvCxnSpPr>
          <p:nvPr/>
        </p:nvCxnSpPr>
        <p:spPr>
          <a:xfrm>
            <a:off x="8326322" y="5502097"/>
            <a:ext cx="3494203" cy="0"/>
          </a:xfrm>
          <a:prstGeom prst="line">
            <a:avLst/>
          </a:prstGeom>
          <a:ln w="76200">
            <a:solidFill>
              <a:srgbClr val="005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489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276929-EB05-CE69-FFC9-589574F81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233488"/>
            <a:ext cx="11449049" cy="5200471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9C2D0CF-609C-FFFF-8382-3EFCFC2FE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СРЕДА АДМИНИСТРИРОВАНИЯ</a:t>
            </a:r>
            <a:r>
              <a:rPr lang="en-US" dirty="0"/>
              <a:t> </a:t>
            </a:r>
            <a:r>
              <a:rPr lang="en-US" dirty="0">
                <a:solidFill>
                  <a:srgbClr val="55A9F5"/>
                </a:solidFill>
              </a:rPr>
              <a:t>[</a:t>
            </a:r>
            <a:r>
              <a:rPr lang="ru-RU" dirty="0">
                <a:solidFill>
                  <a:srgbClr val="55A9F5"/>
                </a:solidFill>
              </a:rPr>
              <a:t>3</a:t>
            </a:r>
            <a:r>
              <a:rPr lang="en-US" dirty="0">
                <a:solidFill>
                  <a:srgbClr val="55A9F5"/>
                </a:solidFill>
              </a:rPr>
              <a:t>/</a:t>
            </a:r>
            <a:r>
              <a:rPr lang="ru-RU" dirty="0">
                <a:solidFill>
                  <a:srgbClr val="55A9F5"/>
                </a:solidFill>
              </a:rPr>
              <a:t>3</a:t>
            </a:r>
            <a:r>
              <a:rPr lang="en-US" dirty="0">
                <a:solidFill>
                  <a:srgbClr val="55A9F5"/>
                </a:solidFill>
              </a:rPr>
              <a:t>]</a:t>
            </a:r>
            <a:endParaRPr lang="ru-RU" dirty="0">
              <a:solidFill>
                <a:srgbClr val="55A9F5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EB67C98-13D7-5D32-CACF-A8300F3BB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EE57-031D-488F-8050-66FB555D8AD4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F179ED4C-CECB-BDDD-17DF-B175EDEEC34E}"/>
              </a:ext>
            </a:extLst>
          </p:cNvPr>
          <p:cNvSpPr>
            <a:spLocks/>
          </p:cNvSpPr>
          <p:nvPr/>
        </p:nvSpPr>
        <p:spPr>
          <a:xfrm>
            <a:off x="371476" y="1232300"/>
            <a:ext cx="11449049" cy="5251050"/>
          </a:xfrm>
          <a:prstGeom prst="roundRect">
            <a:avLst>
              <a:gd name="adj" fmla="val 44"/>
            </a:avLst>
          </a:prstGeom>
          <a:noFill/>
          <a:ln w="76200">
            <a:solidFill>
              <a:srgbClr val="005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b="1" dirty="0">
              <a:solidFill>
                <a:srgbClr val="0059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190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9C2D0CF-609C-FFFF-8382-3EFCFC2FE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ДИЗАЙН СЕРВИСА</a:t>
            </a:r>
            <a:endParaRPr lang="ru-RU" dirty="0">
              <a:solidFill>
                <a:srgbClr val="55A9F5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EB67C98-13D7-5D32-CACF-A8300F3BB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EE57-031D-488F-8050-66FB555D8AD4}" type="slidenum">
              <a:rPr lang="ru-RU" smtClean="0"/>
              <a:pPr/>
              <a:t>16</a:t>
            </a:fld>
            <a:endParaRPr lang="ru-RU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4A86E10-74F4-A86B-C7EA-45100AD1B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247247"/>
            <a:ext cx="5760000" cy="32400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87ECE81-E58A-A7FF-9657-0A44AFAEA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524" y="1247247"/>
            <a:ext cx="5760000" cy="3240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B077D59-E375-A89F-7001-EAFAFA79E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75" y="3833098"/>
            <a:ext cx="5760000" cy="3240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57608F55-EBA0-F584-C3C5-4D4C0E2F24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523" y="3848046"/>
            <a:ext cx="5759999" cy="32400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F179ED4C-CECB-BDDD-17DF-B175EDEEC34E}"/>
              </a:ext>
            </a:extLst>
          </p:cNvPr>
          <p:cNvSpPr>
            <a:spLocks/>
          </p:cNvSpPr>
          <p:nvPr/>
        </p:nvSpPr>
        <p:spPr>
          <a:xfrm>
            <a:off x="371476" y="1232299"/>
            <a:ext cx="11449049" cy="5800889"/>
          </a:xfrm>
          <a:prstGeom prst="roundRect">
            <a:avLst>
              <a:gd name="adj" fmla="val 44"/>
            </a:avLst>
          </a:prstGeom>
          <a:noFill/>
          <a:ln w="76200">
            <a:solidFill>
              <a:srgbClr val="005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b="1" dirty="0">
              <a:solidFill>
                <a:srgbClr val="0059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838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B09BB614-87F1-1E7A-92FE-98EFB5F33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ПРИМЕР РАБОТЫ СЕРВИСА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82A135B-FE22-D210-C3E2-C29F749B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EE57-031D-488F-8050-66FB555D8AD4}" type="slidenum">
              <a:rPr lang="ru-RU" smtClean="0"/>
              <a:pPr/>
              <a:t>17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0F8042-57D8-D0C7-1D01-4876118DC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233488"/>
            <a:ext cx="11449050" cy="5249862"/>
          </a:xfrm>
          <a:prstGeom prst="rect">
            <a:avLst/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DBEF3CB3-CEA0-4557-60F3-8DA06AB5E2EF}"/>
              </a:ext>
            </a:extLst>
          </p:cNvPr>
          <p:cNvSpPr/>
          <p:nvPr/>
        </p:nvSpPr>
        <p:spPr>
          <a:xfrm>
            <a:off x="371476" y="1232300"/>
            <a:ext cx="11449049" cy="5251050"/>
          </a:xfrm>
          <a:prstGeom prst="roundRect">
            <a:avLst>
              <a:gd name="adj" fmla="val 44"/>
            </a:avLst>
          </a:prstGeom>
          <a:noFill/>
          <a:ln w="76200">
            <a:solidFill>
              <a:srgbClr val="005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b="1" dirty="0">
              <a:solidFill>
                <a:srgbClr val="0059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653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B09BB614-87F1-1E7A-92FE-98EFB5F33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МАСШТАБЫ РАЗРАБОТКИ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82A135B-FE22-D210-C3E2-C29F749B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EE57-031D-488F-8050-66FB555D8AD4}" type="slidenum">
              <a:rPr lang="ru-RU" smtClean="0"/>
              <a:pPr/>
              <a:t>18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411F611-8C8E-E911-0B2A-980A857AA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4" y="2679996"/>
            <a:ext cx="5696581" cy="527883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A998EEB-F804-A9AB-9BB1-A1540BE61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884" y="2679996"/>
            <a:ext cx="5729627" cy="4531441"/>
          </a:xfrm>
          <a:prstGeom prst="rect">
            <a:avLst/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DBEF3CB3-CEA0-4557-60F3-8DA06AB5E2EF}"/>
              </a:ext>
            </a:extLst>
          </p:cNvPr>
          <p:cNvSpPr/>
          <p:nvPr/>
        </p:nvSpPr>
        <p:spPr>
          <a:xfrm>
            <a:off x="371476" y="2649264"/>
            <a:ext cx="11449049" cy="5056460"/>
          </a:xfrm>
          <a:prstGeom prst="roundRect">
            <a:avLst>
              <a:gd name="adj" fmla="val 44"/>
            </a:avLst>
          </a:prstGeom>
          <a:noFill/>
          <a:ln w="76200">
            <a:solidFill>
              <a:srgbClr val="005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b="1" dirty="0">
              <a:solidFill>
                <a:srgbClr val="0059F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7DEA4F3-1DD0-88F2-331C-613F232DDD17}"/>
              </a:ext>
            </a:extLst>
          </p:cNvPr>
          <p:cNvCxnSpPr>
            <a:cxnSpLocks/>
          </p:cNvCxnSpPr>
          <p:nvPr/>
        </p:nvCxnSpPr>
        <p:spPr>
          <a:xfrm flipH="1">
            <a:off x="6075041" y="2649264"/>
            <a:ext cx="20959" cy="5056460"/>
          </a:xfrm>
          <a:prstGeom prst="line">
            <a:avLst/>
          </a:prstGeom>
          <a:ln w="76200">
            <a:solidFill>
              <a:srgbClr val="005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3501197C-F16C-EF7B-70CF-FF26994C4EF3}"/>
              </a:ext>
            </a:extLst>
          </p:cNvPr>
          <p:cNvSpPr/>
          <p:nvPr/>
        </p:nvSpPr>
        <p:spPr>
          <a:xfrm>
            <a:off x="3396275" y="1233488"/>
            <a:ext cx="2519724" cy="1044824"/>
          </a:xfrm>
          <a:prstGeom prst="roundRect">
            <a:avLst>
              <a:gd name="adj" fmla="val 1175"/>
            </a:avLst>
          </a:prstGeom>
          <a:solidFill>
            <a:srgbClr val="0059F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8 месяцев разработки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9F3CD159-B720-ABED-4445-669C82DB5FF2}"/>
              </a:ext>
            </a:extLst>
          </p:cNvPr>
          <p:cNvSpPr/>
          <p:nvPr/>
        </p:nvSpPr>
        <p:spPr>
          <a:xfrm>
            <a:off x="6275999" y="1233489"/>
            <a:ext cx="2519724" cy="1044823"/>
          </a:xfrm>
          <a:prstGeom prst="roundRect">
            <a:avLst>
              <a:gd name="adj" fmla="val 1175"/>
            </a:avLst>
          </a:prstGeom>
          <a:solidFill>
            <a:srgbClr val="0059F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Боле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 </a:t>
            </a:r>
            <a:r>
              <a:rPr lang="ru-RU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10.000 строк кода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2A8F247B-D2F1-E66A-CA42-3C7F2D9067AA}"/>
              </a:ext>
            </a:extLst>
          </p:cNvPr>
          <p:cNvSpPr/>
          <p:nvPr/>
        </p:nvSpPr>
        <p:spPr>
          <a:xfrm>
            <a:off x="371475" y="1238649"/>
            <a:ext cx="2664800" cy="1044824"/>
          </a:xfrm>
          <a:prstGeom prst="roundRect">
            <a:avLst>
              <a:gd name="adj" fmla="val 1175"/>
            </a:avLst>
          </a:prstGeom>
          <a:solidFill>
            <a:srgbClr val="0059F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Более 159 коммитов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E43ED1FB-5272-78E5-8FEE-1E124CF2D77D}"/>
              </a:ext>
            </a:extLst>
          </p:cNvPr>
          <p:cNvSpPr/>
          <p:nvPr/>
        </p:nvSpPr>
        <p:spPr>
          <a:xfrm>
            <a:off x="9155723" y="1241545"/>
            <a:ext cx="2664802" cy="1044824"/>
          </a:xfrm>
          <a:prstGeom prst="roundRect">
            <a:avLst>
              <a:gd name="adj" fmla="val 1175"/>
            </a:avLst>
          </a:prstGeom>
          <a:solidFill>
            <a:srgbClr val="0059F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100+ файлов 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727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B679173-1A0D-1248-FE28-8735869B2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БИЗНЕС-МОДЕЛЬ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240A65A-F43A-0864-C1A6-6B7ECA526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EE57-031D-488F-8050-66FB555D8AD4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770B553-2A09-8219-3F65-956D2974D8FF}"/>
              </a:ext>
            </a:extLst>
          </p:cNvPr>
          <p:cNvSpPr/>
          <p:nvPr/>
        </p:nvSpPr>
        <p:spPr>
          <a:xfrm>
            <a:off x="371475" y="1238650"/>
            <a:ext cx="11449049" cy="5251050"/>
          </a:xfrm>
          <a:prstGeom prst="roundRect">
            <a:avLst>
              <a:gd name="adj" fmla="val 203"/>
            </a:avLst>
          </a:prstGeom>
          <a:noFill/>
          <a:ln w="76200">
            <a:solidFill>
              <a:srgbClr val="005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59FF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8A3CE4E3-6439-4F25-4EF9-B00F9CD9EB70}"/>
              </a:ext>
            </a:extLst>
          </p:cNvPr>
          <p:cNvSpPr/>
          <p:nvPr/>
        </p:nvSpPr>
        <p:spPr>
          <a:xfrm>
            <a:off x="731475" y="1058650"/>
            <a:ext cx="2811825" cy="360000"/>
          </a:xfrm>
          <a:prstGeom prst="roundRect">
            <a:avLst>
              <a:gd name="adj" fmla="val 7431"/>
            </a:avLst>
          </a:prstGeom>
          <a:solidFill>
            <a:srgbClr val="005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latin typeface="Century Gothic" panose="020B0502020202020204" pitchFamily="34" charset="0"/>
              </a:rPr>
              <a:t>На чём основана?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589A5-4D6C-7A68-9675-3AE6BFF57748}"/>
              </a:ext>
            </a:extLst>
          </p:cNvPr>
          <p:cNvSpPr txBox="1"/>
          <p:nvPr/>
        </p:nvSpPr>
        <p:spPr>
          <a:xfrm>
            <a:off x="731475" y="1598650"/>
            <a:ext cx="2811824" cy="465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ru-RU" sz="2000" kern="100" dirty="0">
                <a:solidFill>
                  <a:srgbClr val="084C89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Бизнес-модель сервиса основана на модели </a:t>
            </a:r>
            <a:r>
              <a:rPr lang="ru-RU" sz="2000" kern="100" dirty="0" err="1">
                <a:solidFill>
                  <a:srgbClr val="084C89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Остервальдера</a:t>
            </a:r>
            <a:r>
              <a:rPr lang="ru-RU" sz="2000" kern="100" dirty="0">
                <a:solidFill>
                  <a:srgbClr val="084C89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которая включает девять ключевых элементов для успешного функционирования и развития бизнеса.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932ED470-296F-A985-6973-AD15B1750C3F}"/>
              </a:ext>
            </a:extLst>
          </p:cNvPr>
          <p:cNvSpPr/>
          <p:nvPr/>
        </p:nvSpPr>
        <p:spPr>
          <a:xfrm>
            <a:off x="7860524" y="1057622"/>
            <a:ext cx="3600001" cy="360000"/>
          </a:xfrm>
          <a:prstGeom prst="roundRect">
            <a:avLst>
              <a:gd name="adj" fmla="val 9740"/>
            </a:avLst>
          </a:prstGeom>
          <a:solidFill>
            <a:srgbClr val="005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latin typeface="Century Gothic" panose="020B0502020202020204" pitchFamily="34" charset="0"/>
              </a:rPr>
              <a:t>Часть модели </a:t>
            </a:r>
            <a:r>
              <a:rPr lang="ru-RU" sz="1600" b="1" dirty="0" err="1">
                <a:latin typeface="Century Gothic" panose="020B0502020202020204" pitchFamily="34" charset="0"/>
              </a:rPr>
              <a:t>Остервальдера</a:t>
            </a:r>
            <a:r>
              <a:rPr lang="ru-RU" sz="1600" b="1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9A77BCA9-E3FF-3DDB-77DA-9593655247C6}"/>
              </a:ext>
            </a:extLst>
          </p:cNvPr>
          <p:cNvSpPr/>
          <p:nvPr/>
        </p:nvSpPr>
        <p:spPr>
          <a:xfrm>
            <a:off x="3903300" y="1733417"/>
            <a:ext cx="3600000" cy="692978"/>
          </a:xfrm>
          <a:prstGeom prst="roundRect">
            <a:avLst>
              <a:gd name="adj" fmla="val 2272"/>
            </a:avLst>
          </a:prstGeom>
          <a:noFill/>
          <a:ln w="76200">
            <a:solidFill>
              <a:srgbClr val="0059FF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9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550995CD-6AD7-ABF1-F2B9-DDC303A8996C}"/>
              </a:ext>
            </a:extLst>
          </p:cNvPr>
          <p:cNvSpPr/>
          <p:nvPr/>
        </p:nvSpPr>
        <p:spPr>
          <a:xfrm>
            <a:off x="7860525" y="1727577"/>
            <a:ext cx="3600000" cy="692978"/>
          </a:xfrm>
          <a:prstGeom prst="roundRect">
            <a:avLst>
              <a:gd name="adj" fmla="val 2272"/>
            </a:avLst>
          </a:prstGeom>
          <a:noFill/>
          <a:ln w="76200">
            <a:solidFill>
              <a:srgbClr val="0059FF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9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8FA0E5F9-9208-514C-EB76-5846F6C84505}"/>
              </a:ext>
            </a:extLst>
          </p:cNvPr>
          <p:cNvSpPr/>
          <p:nvPr/>
        </p:nvSpPr>
        <p:spPr>
          <a:xfrm>
            <a:off x="3903299" y="2691089"/>
            <a:ext cx="3600000" cy="692978"/>
          </a:xfrm>
          <a:prstGeom prst="roundRect">
            <a:avLst>
              <a:gd name="adj" fmla="val 1073"/>
            </a:avLst>
          </a:prstGeom>
          <a:noFill/>
          <a:ln w="76200">
            <a:solidFill>
              <a:srgbClr val="0059FF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9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C127A01-D01A-40C2-B213-39D2C61A3F61}"/>
              </a:ext>
            </a:extLst>
          </p:cNvPr>
          <p:cNvSpPr/>
          <p:nvPr/>
        </p:nvSpPr>
        <p:spPr>
          <a:xfrm>
            <a:off x="7860524" y="2685249"/>
            <a:ext cx="3600000" cy="692978"/>
          </a:xfrm>
          <a:prstGeom prst="roundRect">
            <a:avLst>
              <a:gd name="adj" fmla="val 3472"/>
            </a:avLst>
          </a:prstGeom>
          <a:noFill/>
          <a:ln w="76200">
            <a:solidFill>
              <a:srgbClr val="0059FF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9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5B088E20-2559-988B-86DF-B330A418F6B6}"/>
              </a:ext>
            </a:extLst>
          </p:cNvPr>
          <p:cNvSpPr/>
          <p:nvPr/>
        </p:nvSpPr>
        <p:spPr>
          <a:xfrm>
            <a:off x="3903299" y="3641952"/>
            <a:ext cx="3600000" cy="692978"/>
          </a:xfrm>
          <a:prstGeom prst="roundRect">
            <a:avLst>
              <a:gd name="adj" fmla="val 3472"/>
            </a:avLst>
          </a:prstGeom>
          <a:noFill/>
          <a:ln w="76200">
            <a:solidFill>
              <a:srgbClr val="0059FF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9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724E59BF-6913-05BC-9E27-9C065AFB26A2}"/>
              </a:ext>
            </a:extLst>
          </p:cNvPr>
          <p:cNvSpPr/>
          <p:nvPr/>
        </p:nvSpPr>
        <p:spPr>
          <a:xfrm>
            <a:off x="7860524" y="3636112"/>
            <a:ext cx="3600000" cy="692978"/>
          </a:xfrm>
          <a:prstGeom prst="roundRect">
            <a:avLst>
              <a:gd name="adj" fmla="val 1073"/>
            </a:avLst>
          </a:prstGeom>
          <a:noFill/>
          <a:ln w="76200">
            <a:solidFill>
              <a:srgbClr val="0059FF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9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3C38D672-D01B-9468-2BB1-C042F4816D48}"/>
              </a:ext>
            </a:extLst>
          </p:cNvPr>
          <p:cNvSpPr/>
          <p:nvPr/>
        </p:nvSpPr>
        <p:spPr>
          <a:xfrm>
            <a:off x="3903299" y="4589845"/>
            <a:ext cx="3600000" cy="692978"/>
          </a:xfrm>
          <a:prstGeom prst="roundRect">
            <a:avLst>
              <a:gd name="adj" fmla="val 1073"/>
            </a:avLst>
          </a:prstGeom>
          <a:noFill/>
          <a:ln w="76200">
            <a:solidFill>
              <a:srgbClr val="0059FF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9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A184F606-E773-8708-9755-6B6ECDF95767}"/>
              </a:ext>
            </a:extLst>
          </p:cNvPr>
          <p:cNvSpPr/>
          <p:nvPr/>
        </p:nvSpPr>
        <p:spPr>
          <a:xfrm>
            <a:off x="7860524" y="4584005"/>
            <a:ext cx="3600000" cy="692978"/>
          </a:xfrm>
          <a:prstGeom prst="roundRect">
            <a:avLst>
              <a:gd name="adj" fmla="val 1073"/>
            </a:avLst>
          </a:prstGeom>
          <a:noFill/>
          <a:ln w="76200">
            <a:solidFill>
              <a:srgbClr val="0059FF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9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79A25A4D-4778-E349-6049-B8CC2AA5FB55}"/>
              </a:ext>
            </a:extLst>
          </p:cNvPr>
          <p:cNvSpPr/>
          <p:nvPr/>
        </p:nvSpPr>
        <p:spPr>
          <a:xfrm>
            <a:off x="4297386" y="1635064"/>
            <a:ext cx="2811825" cy="185026"/>
          </a:xfrm>
          <a:prstGeom prst="roundRect">
            <a:avLst/>
          </a:prstGeom>
          <a:solidFill>
            <a:srgbClr val="005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latin typeface="Century Gothic" panose="020B0502020202020204" pitchFamily="34" charset="0"/>
              </a:rPr>
              <a:t>Ключевые партнёры</a:t>
            </a:r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475E6A0A-6F65-0A5A-E8BD-7E9917B20BAC}"/>
              </a:ext>
            </a:extLst>
          </p:cNvPr>
          <p:cNvSpPr/>
          <p:nvPr/>
        </p:nvSpPr>
        <p:spPr>
          <a:xfrm>
            <a:off x="8254611" y="1635064"/>
            <a:ext cx="2811825" cy="185026"/>
          </a:xfrm>
          <a:prstGeom prst="roundRect">
            <a:avLst/>
          </a:prstGeom>
          <a:solidFill>
            <a:srgbClr val="005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latin typeface="Century Gothic" panose="020B0502020202020204" pitchFamily="34" charset="0"/>
              </a:rPr>
              <a:t>Ключевые активности</a:t>
            </a:r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FB23C160-3441-2700-EF33-22AEE5A87EE7}"/>
              </a:ext>
            </a:extLst>
          </p:cNvPr>
          <p:cNvSpPr/>
          <p:nvPr/>
        </p:nvSpPr>
        <p:spPr>
          <a:xfrm>
            <a:off x="4295999" y="2604515"/>
            <a:ext cx="2811825" cy="185026"/>
          </a:xfrm>
          <a:prstGeom prst="roundRect">
            <a:avLst/>
          </a:prstGeom>
          <a:solidFill>
            <a:srgbClr val="005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latin typeface="Century Gothic" panose="020B0502020202020204" pitchFamily="34" charset="0"/>
              </a:rPr>
              <a:t>Ключевые ресурсы</a:t>
            </a:r>
          </a:p>
        </p:txBody>
      </p: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849C7940-41AB-FBD7-AF6A-10C2B818068C}"/>
              </a:ext>
            </a:extLst>
          </p:cNvPr>
          <p:cNvSpPr/>
          <p:nvPr/>
        </p:nvSpPr>
        <p:spPr>
          <a:xfrm>
            <a:off x="8254611" y="2604515"/>
            <a:ext cx="2811825" cy="185026"/>
          </a:xfrm>
          <a:prstGeom prst="roundRect">
            <a:avLst/>
          </a:prstGeom>
          <a:solidFill>
            <a:srgbClr val="005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latin typeface="Century Gothic" panose="020B0502020202020204" pitchFamily="34" charset="0"/>
              </a:rPr>
              <a:t>Каналы поставки</a:t>
            </a:r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A41B232E-CEA3-7D59-E11C-CADAF2B3E6EC}"/>
              </a:ext>
            </a:extLst>
          </p:cNvPr>
          <p:cNvSpPr/>
          <p:nvPr/>
        </p:nvSpPr>
        <p:spPr>
          <a:xfrm>
            <a:off x="4295999" y="3549439"/>
            <a:ext cx="2811825" cy="185026"/>
          </a:xfrm>
          <a:prstGeom prst="roundRect">
            <a:avLst/>
          </a:prstGeom>
          <a:solidFill>
            <a:srgbClr val="005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latin typeface="Century Gothic" panose="020B0502020202020204" pitchFamily="34" charset="0"/>
              </a:rPr>
              <a:t>Отношения с клиентами</a:t>
            </a:r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1D7B4B51-8AF9-C460-B2CA-3C365EAAB34E}"/>
              </a:ext>
            </a:extLst>
          </p:cNvPr>
          <p:cNvSpPr/>
          <p:nvPr/>
        </p:nvSpPr>
        <p:spPr>
          <a:xfrm>
            <a:off x="8254611" y="3549439"/>
            <a:ext cx="2811825" cy="185026"/>
          </a:xfrm>
          <a:prstGeom prst="roundRect">
            <a:avLst/>
          </a:prstGeom>
          <a:solidFill>
            <a:srgbClr val="005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latin typeface="Century Gothic" panose="020B0502020202020204" pitchFamily="34" charset="0"/>
              </a:rPr>
              <a:t>Сегменты потребителей</a:t>
            </a: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50E6963C-FC82-BB2D-22B3-FE49096E3692}"/>
              </a:ext>
            </a:extLst>
          </p:cNvPr>
          <p:cNvSpPr/>
          <p:nvPr/>
        </p:nvSpPr>
        <p:spPr>
          <a:xfrm>
            <a:off x="4295998" y="4497332"/>
            <a:ext cx="2811825" cy="185026"/>
          </a:xfrm>
          <a:prstGeom prst="roundRect">
            <a:avLst/>
          </a:prstGeom>
          <a:solidFill>
            <a:srgbClr val="005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latin typeface="Century Gothic" panose="020B0502020202020204" pitchFamily="34" charset="0"/>
              </a:rPr>
              <a:t>Структура издержек</a:t>
            </a:r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9647F5F6-656C-A158-8A89-FF8ABC2CA89E}"/>
              </a:ext>
            </a:extLst>
          </p:cNvPr>
          <p:cNvSpPr/>
          <p:nvPr/>
        </p:nvSpPr>
        <p:spPr>
          <a:xfrm>
            <a:off x="8254611" y="4497332"/>
            <a:ext cx="2811825" cy="185026"/>
          </a:xfrm>
          <a:prstGeom prst="roundRect">
            <a:avLst/>
          </a:prstGeom>
          <a:solidFill>
            <a:srgbClr val="005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latin typeface="Century Gothic" panose="020B0502020202020204" pitchFamily="34" charset="0"/>
              </a:rPr>
              <a:t>Источники дохода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084713-921D-8A9D-6BFE-720A25E94289}"/>
              </a:ext>
            </a:extLst>
          </p:cNvPr>
          <p:cNvSpPr txBox="1"/>
          <p:nvPr/>
        </p:nvSpPr>
        <p:spPr>
          <a:xfrm>
            <a:off x="4165600" y="1865777"/>
            <a:ext cx="3075400" cy="414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ru-RU" sz="1600" b="1" kern="100" dirty="0">
                <a:solidFill>
                  <a:srgbClr val="084C89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Производители гаджетов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BCDAFC9-BFFD-DABE-8EC9-7D1BD0D01BC2}"/>
              </a:ext>
            </a:extLst>
          </p:cNvPr>
          <p:cNvSpPr txBox="1"/>
          <p:nvPr/>
        </p:nvSpPr>
        <p:spPr>
          <a:xfrm>
            <a:off x="8122825" y="1859937"/>
            <a:ext cx="3075400" cy="428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ru-RU" sz="1600" b="1" kern="100" dirty="0">
                <a:solidFill>
                  <a:srgbClr val="084C89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Клиентский сервис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C7B9B1-D1F1-7310-ABBB-7BA6D2F9AC10}"/>
              </a:ext>
            </a:extLst>
          </p:cNvPr>
          <p:cNvSpPr txBox="1"/>
          <p:nvPr/>
        </p:nvSpPr>
        <p:spPr>
          <a:xfrm>
            <a:off x="4165599" y="2823449"/>
            <a:ext cx="3075400" cy="428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ru-RU" sz="1600" b="1" kern="100" dirty="0">
                <a:solidFill>
                  <a:srgbClr val="084C89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Бренд и узнаваемость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0E5AC6-3D31-309A-3AD0-5ED97519A523}"/>
              </a:ext>
            </a:extLst>
          </p:cNvPr>
          <p:cNvSpPr txBox="1"/>
          <p:nvPr/>
        </p:nvSpPr>
        <p:spPr>
          <a:xfrm>
            <a:off x="8122824" y="2817609"/>
            <a:ext cx="3075400" cy="414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ru-RU" sz="1600" b="1" kern="100" dirty="0">
                <a:solidFill>
                  <a:srgbClr val="084C89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Иные интернет-магазины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AE34E9D-3C4E-0E36-3DE8-6B14AB3958CA}"/>
              </a:ext>
            </a:extLst>
          </p:cNvPr>
          <p:cNvSpPr txBox="1"/>
          <p:nvPr/>
        </p:nvSpPr>
        <p:spPr>
          <a:xfrm>
            <a:off x="4165599" y="3774312"/>
            <a:ext cx="3075400" cy="428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ru-RU" sz="1600" b="1" kern="100" dirty="0">
                <a:solidFill>
                  <a:srgbClr val="084C89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Социальные сети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A515AD-14DF-10C4-0CBA-AED9FF0B631F}"/>
              </a:ext>
            </a:extLst>
          </p:cNvPr>
          <p:cNvSpPr txBox="1"/>
          <p:nvPr/>
        </p:nvSpPr>
        <p:spPr>
          <a:xfrm>
            <a:off x="7951403" y="3768472"/>
            <a:ext cx="3582228" cy="414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ru-RU" sz="1600" b="1" kern="100" dirty="0">
                <a:solidFill>
                  <a:srgbClr val="084C89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Студенты, бизнесмены и т.д.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3392D92-59D5-63B0-648B-C429D1F6A588}"/>
              </a:ext>
            </a:extLst>
          </p:cNvPr>
          <p:cNvSpPr txBox="1"/>
          <p:nvPr/>
        </p:nvSpPr>
        <p:spPr>
          <a:xfrm>
            <a:off x="4165599" y="4722205"/>
            <a:ext cx="3075400" cy="428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ru-RU" sz="1600" b="1" kern="100" dirty="0">
                <a:solidFill>
                  <a:srgbClr val="084C89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Маркетинг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59739C2-CDB2-6A2C-F3A5-9505C0FB7FA9}"/>
              </a:ext>
            </a:extLst>
          </p:cNvPr>
          <p:cNvSpPr txBox="1"/>
          <p:nvPr/>
        </p:nvSpPr>
        <p:spPr>
          <a:xfrm>
            <a:off x="8122824" y="4716365"/>
            <a:ext cx="3075400" cy="428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ru-RU" sz="1600" b="1" kern="100" dirty="0">
                <a:solidFill>
                  <a:srgbClr val="084C89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Подписка на девайсы</a:t>
            </a:r>
          </a:p>
        </p:txBody>
      </p:sp>
      <p:sp>
        <p:nvSpPr>
          <p:cNvPr id="59" name="Прямоугольник: скругленные углы 58">
            <a:extLst>
              <a:ext uri="{FF2B5EF4-FFF2-40B4-BE49-F238E27FC236}">
                <a16:creationId xmlns:a16="http://schemas.microsoft.com/office/drawing/2014/main" id="{C18D88DB-185E-4C45-FD4C-B03B3D5A0014}"/>
              </a:ext>
            </a:extLst>
          </p:cNvPr>
          <p:cNvSpPr/>
          <p:nvPr/>
        </p:nvSpPr>
        <p:spPr>
          <a:xfrm>
            <a:off x="3903298" y="5536799"/>
            <a:ext cx="7557225" cy="692978"/>
          </a:xfrm>
          <a:prstGeom prst="roundRect">
            <a:avLst>
              <a:gd name="adj" fmla="val 1073"/>
            </a:avLst>
          </a:prstGeom>
          <a:noFill/>
          <a:ln w="76200">
            <a:solidFill>
              <a:srgbClr val="0059FF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9FF"/>
              </a:solidFill>
              <a:latin typeface="Century Gothic" panose="020B0502020202020204" pitchFamily="34" charset="0"/>
            </a:endParaRPr>
          </a:p>
        </p:txBody>
      </p:sp>
      <p:sp>
        <p:nvSpPr>
          <p:cNvPr id="60" name="Прямоугольник: скругленные углы 59">
            <a:extLst>
              <a:ext uri="{FF2B5EF4-FFF2-40B4-BE49-F238E27FC236}">
                <a16:creationId xmlns:a16="http://schemas.microsoft.com/office/drawing/2014/main" id="{D5DC5878-0436-D387-8205-DC8361853DE9}"/>
              </a:ext>
            </a:extLst>
          </p:cNvPr>
          <p:cNvSpPr/>
          <p:nvPr/>
        </p:nvSpPr>
        <p:spPr>
          <a:xfrm>
            <a:off x="4295998" y="5444286"/>
            <a:ext cx="2811825" cy="185026"/>
          </a:xfrm>
          <a:prstGeom prst="roundRect">
            <a:avLst/>
          </a:prstGeom>
          <a:solidFill>
            <a:srgbClr val="005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latin typeface="Century Gothic" panose="020B0502020202020204" pitchFamily="34" charset="0"/>
              </a:rPr>
              <a:t>Ценностные предложения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5F2D5DA-8F3A-C249-662D-21A04E2AE008}"/>
              </a:ext>
            </a:extLst>
          </p:cNvPr>
          <p:cNvSpPr txBox="1"/>
          <p:nvPr/>
        </p:nvSpPr>
        <p:spPr>
          <a:xfrm>
            <a:off x="4132540" y="5669159"/>
            <a:ext cx="7147985" cy="428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ru-RU" sz="1600" b="1" kern="100" dirty="0">
                <a:solidFill>
                  <a:srgbClr val="084C89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аренды на короткий или длительный срок</a:t>
            </a:r>
          </a:p>
        </p:txBody>
      </p:sp>
    </p:spTree>
    <p:extLst>
      <p:ext uri="{BB962C8B-B14F-4D97-AF65-F5344CB8AC3E}">
        <p14:creationId xmlns:p14="http://schemas.microsoft.com/office/powerpoint/2010/main" val="802522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40BA9A7-6FCA-DD0B-796A-C4F541091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DD4CEBA-F0F5-1DD2-B809-71E0E49FF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EE57-031D-488F-8050-66FB555D8AD4}" type="slidenum">
              <a:rPr lang="ru-RU" smtClean="0"/>
              <a:t>2</a:t>
            </a:fld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1D92D2-A9B9-BB27-7D6A-C59E63F97E50}"/>
              </a:ext>
            </a:extLst>
          </p:cNvPr>
          <p:cNvSpPr txBox="1"/>
          <p:nvPr/>
        </p:nvSpPr>
        <p:spPr>
          <a:xfrm>
            <a:off x="371475" y="2690753"/>
            <a:ext cx="11449050" cy="1476494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ru-RU" sz="2000" kern="100" dirty="0">
                <a:solidFill>
                  <a:srgbClr val="084C8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условиях быстрого технологического прогресса и экономической нестабильности, аренда цифровой электроники представляет собой ценное решение, позволяющее людям пользоваться современными и функциональными гаджетами, на временной основе, без необходимости полной покупки</a:t>
            </a:r>
          </a:p>
        </p:txBody>
      </p:sp>
    </p:spTree>
    <p:extLst>
      <p:ext uri="{BB962C8B-B14F-4D97-AF65-F5344CB8AC3E}">
        <p14:creationId xmlns:p14="http://schemas.microsoft.com/office/powerpoint/2010/main" val="687323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B679173-1A0D-1248-FE28-8735869B2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1474" y="374650"/>
            <a:ext cx="7947026" cy="504000"/>
          </a:xfrm>
        </p:spPr>
        <p:txBody>
          <a:bodyPr/>
          <a:lstStyle/>
          <a:p>
            <a:r>
              <a:rPr lang="ru-RU" dirty="0"/>
              <a:t>ОЦЕНКА ЭКОНОМИЧЕСКОЙ ЭФФЕКТИВНОСТИ</a:t>
            </a:r>
            <a:r>
              <a:rPr lang="en-US" dirty="0"/>
              <a:t> </a:t>
            </a:r>
            <a:r>
              <a:rPr lang="en-US" dirty="0">
                <a:solidFill>
                  <a:srgbClr val="55A9F5"/>
                </a:solidFill>
              </a:rPr>
              <a:t>[1/2]</a:t>
            </a:r>
            <a:endParaRPr lang="ru-RU" dirty="0">
              <a:solidFill>
                <a:srgbClr val="55A9F5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240A65A-F43A-0864-C1A6-6B7ECA526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EE57-031D-488F-8050-66FB555D8AD4}" type="slidenum">
              <a:rPr lang="ru-RU" smtClean="0"/>
              <a:pPr/>
              <a:t>20</a:t>
            </a:fld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15B26A2-82BF-78EF-5FFF-2BAA9A9FA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598240"/>
              </p:ext>
            </p:extLst>
          </p:nvPr>
        </p:nvGraphicFramePr>
        <p:xfrm>
          <a:off x="371475" y="1238650"/>
          <a:ext cx="11449053" cy="5244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0925">
                  <a:extLst>
                    <a:ext uri="{9D8B030D-6E8A-4147-A177-3AD203B41FA5}">
                      <a16:colId xmlns:a16="http://schemas.microsoft.com/office/drawing/2014/main" val="152924576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330701859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598813798"/>
                    </a:ext>
                  </a:extLst>
                </a:gridCol>
                <a:gridCol w="1186091">
                  <a:extLst>
                    <a:ext uri="{9D8B030D-6E8A-4147-A177-3AD203B41FA5}">
                      <a16:colId xmlns:a16="http://schemas.microsoft.com/office/drawing/2014/main" val="4239309348"/>
                    </a:ext>
                  </a:extLst>
                </a:gridCol>
                <a:gridCol w="1061809">
                  <a:extLst>
                    <a:ext uri="{9D8B030D-6E8A-4147-A177-3AD203B41FA5}">
                      <a16:colId xmlns:a16="http://schemas.microsoft.com/office/drawing/2014/main" val="1737213845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1652536277"/>
                    </a:ext>
                  </a:extLst>
                </a:gridCol>
                <a:gridCol w="1368428">
                  <a:extLst>
                    <a:ext uri="{9D8B030D-6E8A-4147-A177-3AD203B41FA5}">
                      <a16:colId xmlns:a16="http://schemas.microsoft.com/office/drawing/2014/main" val="1997749582"/>
                    </a:ext>
                  </a:extLst>
                </a:gridCol>
              </a:tblGrid>
              <a:tr h="365192">
                <a:tc gridSpan="4"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latin typeface="Century Gothic" panose="020B0502020202020204" pitchFamily="34" charset="0"/>
                        </a:rPr>
                        <a:t>Затраты</a:t>
                      </a:r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latin typeface="Century Gothic" panose="020B0502020202020204" pitchFamily="34" charset="0"/>
                        </a:rPr>
                        <a:t>Доходы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54367"/>
                  </a:ext>
                </a:extLst>
              </a:tr>
              <a:tr h="378256"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Начальные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Сумма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Ежемесячные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Сумма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Месяц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Кол-во аренд. устройств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Доход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624761"/>
                  </a:ext>
                </a:extLst>
              </a:tr>
              <a:tr h="907816"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Покупка начального ассортимента электроники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5.000.000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Аренда офиса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100.000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Январь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250.000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295045"/>
                  </a:ext>
                </a:extLst>
              </a:tr>
              <a:tr h="378256"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Маркетинг и реклама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500.000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Зарплаты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300.000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Февраль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500.000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00596"/>
                  </a:ext>
                </a:extLst>
              </a:tr>
              <a:tr h="643036"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Аренда офиса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300.000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Маркетинг и реклама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200.000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Март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750.000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548183"/>
                  </a:ext>
                </a:extLst>
              </a:tr>
              <a:tr h="1172595"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Оборудование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200.000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Обслуживание и обновление ассортимента электроники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400.000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Апрель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1.000.000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24473"/>
                  </a:ext>
                </a:extLst>
              </a:tr>
              <a:tr h="643036"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Зарплата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900.000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Коммунальные услуги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50.000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Май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1.000.000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422983"/>
                  </a:ext>
                </a:extLst>
              </a:tr>
              <a:tr h="378256"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Прочие расходы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100.000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Прочие расходы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50.000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Июнь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1.250.000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161107"/>
                  </a:ext>
                </a:extLst>
              </a:tr>
              <a:tr h="378256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latin typeface="Century Gothic" panose="020B0502020202020204" pitchFamily="34" charset="0"/>
                        </a:rPr>
                        <a:t>Итого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latin typeface="Century Gothic" panose="020B0502020202020204" pitchFamily="34" charset="0"/>
                        </a:rPr>
                        <a:t>7.000.000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latin typeface="Century Gothic" panose="020B0502020202020204" pitchFamily="34" charset="0"/>
                        </a:rPr>
                        <a:t>Итого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latin typeface="Century Gothic" panose="020B0502020202020204" pitchFamily="34" charset="0"/>
                        </a:rPr>
                        <a:t>1.100.100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Июль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1.500.000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84109"/>
                  </a:ext>
                </a:extLst>
              </a:tr>
            </a:tbl>
          </a:graphicData>
        </a:graphic>
      </p:graphicFrame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48BC767-FEEA-4BE5-8098-54D757D1D795}"/>
              </a:ext>
            </a:extLst>
          </p:cNvPr>
          <p:cNvSpPr/>
          <p:nvPr/>
        </p:nvSpPr>
        <p:spPr>
          <a:xfrm>
            <a:off x="371476" y="1238650"/>
            <a:ext cx="11449049" cy="5251050"/>
          </a:xfrm>
          <a:prstGeom prst="roundRect">
            <a:avLst>
              <a:gd name="adj" fmla="val 44"/>
            </a:avLst>
          </a:prstGeom>
          <a:noFill/>
          <a:ln w="76200">
            <a:solidFill>
              <a:srgbClr val="005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5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104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B679173-1A0D-1248-FE28-8735869B2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1474" y="374650"/>
            <a:ext cx="7947026" cy="504000"/>
          </a:xfrm>
        </p:spPr>
        <p:txBody>
          <a:bodyPr/>
          <a:lstStyle/>
          <a:p>
            <a:r>
              <a:rPr lang="ru-RU" dirty="0"/>
              <a:t>ОЦЕНКА ЭКОНОМИЧЕСКОЙ ЭФФЕКТИВНОСТИ</a:t>
            </a:r>
            <a:r>
              <a:rPr lang="en-US" dirty="0"/>
              <a:t> </a:t>
            </a:r>
            <a:r>
              <a:rPr lang="en-US" dirty="0">
                <a:solidFill>
                  <a:srgbClr val="55A9F5"/>
                </a:solidFill>
              </a:rPr>
              <a:t>[2/2]</a:t>
            </a:r>
            <a:endParaRPr lang="ru-RU" dirty="0">
              <a:solidFill>
                <a:srgbClr val="55A9F5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240A65A-F43A-0864-C1A6-6B7ECA526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EE57-031D-488F-8050-66FB555D8AD4}" type="slidenum">
              <a:rPr lang="ru-RU" smtClean="0"/>
              <a:pPr/>
              <a:t>21</a:t>
            </a:fld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15B26A2-82BF-78EF-5FFF-2BAA9A9FA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829585"/>
              </p:ext>
            </p:extLst>
          </p:nvPr>
        </p:nvGraphicFramePr>
        <p:xfrm>
          <a:off x="371474" y="1238651"/>
          <a:ext cx="11449053" cy="5311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0925">
                  <a:extLst>
                    <a:ext uri="{9D8B030D-6E8A-4147-A177-3AD203B41FA5}">
                      <a16:colId xmlns:a16="http://schemas.microsoft.com/office/drawing/2014/main" val="152924576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330701859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598813798"/>
                    </a:ext>
                  </a:extLst>
                </a:gridCol>
                <a:gridCol w="1186091">
                  <a:extLst>
                    <a:ext uri="{9D8B030D-6E8A-4147-A177-3AD203B41FA5}">
                      <a16:colId xmlns:a16="http://schemas.microsoft.com/office/drawing/2014/main" val="4239309348"/>
                    </a:ext>
                  </a:extLst>
                </a:gridCol>
                <a:gridCol w="1061809">
                  <a:extLst>
                    <a:ext uri="{9D8B030D-6E8A-4147-A177-3AD203B41FA5}">
                      <a16:colId xmlns:a16="http://schemas.microsoft.com/office/drawing/2014/main" val="1737213845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1652536277"/>
                    </a:ext>
                  </a:extLst>
                </a:gridCol>
                <a:gridCol w="1368428">
                  <a:extLst>
                    <a:ext uri="{9D8B030D-6E8A-4147-A177-3AD203B41FA5}">
                      <a16:colId xmlns:a16="http://schemas.microsoft.com/office/drawing/2014/main" val="1997749582"/>
                    </a:ext>
                  </a:extLst>
                </a:gridCol>
              </a:tblGrid>
              <a:tr h="364724">
                <a:tc gridSpan="4"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latin typeface="Century Gothic" panose="020B0502020202020204" pitchFamily="34" charset="0"/>
                        </a:rPr>
                        <a:t>Затраты</a:t>
                      </a:r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latin typeface="Century Gothic" panose="020B0502020202020204" pitchFamily="34" charset="0"/>
                        </a:rPr>
                        <a:t>Доходы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54367"/>
                  </a:ext>
                </a:extLst>
              </a:tr>
              <a:tr h="301605"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Начальные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Сумма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Ежемесячные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Сумма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Месяц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Кол-во аренд. устройств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Доход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624761"/>
                  </a:ext>
                </a:extLst>
              </a:tr>
              <a:tr h="402426">
                <a:tc rowSpan="5" gridSpan="4">
                  <a:txBody>
                    <a:bodyPr/>
                    <a:lstStyle/>
                    <a:p>
                      <a:pPr algn="l"/>
                      <a:endParaRPr lang="ru-RU" sz="1400" b="1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Август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1.250.000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010570"/>
                  </a:ext>
                </a:extLst>
              </a:tr>
              <a:tr h="402426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Сентябрь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1.250.000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021250"/>
                  </a:ext>
                </a:extLst>
              </a:tr>
              <a:tr h="402426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Октябрь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1.250.000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682815"/>
                  </a:ext>
                </a:extLst>
              </a:tr>
              <a:tr h="402426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Ноябрь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1.500.000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991543"/>
                  </a:ext>
                </a:extLst>
              </a:tr>
              <a:tr h="402426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Декабрь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1.750.000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89891"/>
                  </a:ext>
                </a:extLst>
              </a:tr>
              <a:tr h="375622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latin typeface="Century Gothic" panose="020B0502020202020204" pitchFamily="34" charset="0"/>
                        </a:rPr>
                        <a:t>Итого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latin typeface="Century Gothic" panose="020B0502020202020204" pitchFamily="34" charset="0"/>
                        </a:rPr>
                        <a:t>7.000.000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latin typeface="Century Gothic" panose="020B0502020202020204" pitchFamily="34" charset="0"/>
                        </a:rPr>
                        <a:t>Итого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latin typeface="Century Gothic" panose="020B0502020202020204" pitchFamily="34" charset="0"/>
                        </a:rPr>
                        <a:t>1.100.100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latin typeface="Century Gothic" panose="020B0502020202020204" pitchFamily="34" charset="0"/>
                        </a:rPr>
                        <a:t>Итого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1400" b="0" dirty="0">
                        <a:latin typeface="Ones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latin typeface="Century Gothic" panose="020B0502020202020204" pitchFamily="34" charset="0"/>
                        </a:rPr>
                        <a:t>13.250.000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463340"/>
                  </a:ext>
                </a:extLst>
              </a:tr>
              <a:tr h="375622">
                <a:tc gridSpan="7"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Итоговая прибыль</a:t>
                      </a: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400" b="1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ru-RU" sz="1400" b="1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1400" b="1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ru-RU" sz="1400" b="1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1400" b="1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534502"/>
                  </a:ext>
                </a:extLst>
              </a:tr>
              <a:tr h="375622">
                <a:tc gridSpan="3"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Показатели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1400" b="1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ru-RU" sz="1400" b="1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Сумма (</a:t>
                      </a:r>
                      <a:r>
                        <a:rPr lang="ru-RU" sz="1400" b="0" dirty="0" err="1">
                          <a:latin typeface="Century Gothic" panose="020B0502020202020204" pitchFamily="34" charset="0"/>
                        </a:rPr>
                        <a:t>руб</a:t>
                      </a:r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ru-RU" sz="1400" b="1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1400" b="1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7686908"/>
                  </a:ext>
                </a:extLst>
              </a:tr>
              <a:tr h="375622">
                <a:tc gridSpan="3"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Итого доходов за первый год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1400" b="1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ru-RU" sz="1400" b="1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13.250.000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ru-RU" sz="1400" b="1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1400" b="1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908543"/>
                  </a:ext>
                </a:extLst>
              </a:tr>
              <a:tr h="375622">
                <a:tc gridSpan="3"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Итого расходов за первый год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13.200.000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588468"/>
                  </a:ext>
                </a:extLst>
              </a:tr>
              <a:tr h="375622">
                <a:tc gridSpan="3"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Начальные инвестиции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1400" b="1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ru-RU" sz="1400" b="1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r"/>
                      <a:r>
                        <a:rPr lang="ru-RU" sz="1400" b="0" dirty="0">
                          <a:latin typeface="Century Gothic" panose="020B0502020202020204" pitchFamily="34" charset="0"/>
                        </a:rPr>
                        <a:t>7.000.000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ru-RU" sz="1400" b="1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1400" b="1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0160794"/>
                  </a:ext>
                </a:extLst>
              </a:tr>
              <a:tr h="375622">
                <a:tc gridSpan="3"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latin typeface="Century Gothic" panose="020B0502020202020204" pitchFamily="34" charset="0"/>
                        </a:rPr>
                        <a:t>Итоговая прибыль за первый год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r"/>
                      <a:r>
                        <a:rPr lang="ru-RU" sz="1400" b="1" dirty="0">
                          <a:latin typeface="Century Gothic" panose="020B0502020202020204" pitchFamily="34" charset="0"/>
                        </a:rPr>
                        <a:t>-6.950.000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237623"/>
                  </a:ext>
                </a:extLst>
              </a:tr>
            </a:tbl>
          </a:graphicData>
        </a:graphic>
      </p:graphicFrame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48BC767-FEEA-4BE5-8098-54D757D1D795}"/>
              </a:ext>
            </a:extLst>
          </p:cNvPr>
          <p:cNvSpPr/>
          <p:nvPr/>
        </p:nvSpPr>
        <p:spPr>
          <a:xfrm>
            <a:off x="371476" y="1238650"/>
            <a:ext cx="11449049" cy="5251050"/>
          </a:xfrm>
          <a:prstGeom prst="roundRect">
            <a:avLst>
              <a:gd name="adj" fmla="val 44"/>
            </a:avLst>
          </a:prstGeom>
          <a:noFill/>
          <a:ln w="76200">
            <a:solidFill>
              <a:srgbClr val="005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5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497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7FB4CBE0-9EF1-108A-1B60-1F121908B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ПЕРСПЕКТИВЫ РАЗВИТИЯ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0CB2DE6-F776-6837-844B-6147CE3C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EE57-031D-488F-8050-66FB555D8AD4}" type="slidenum">
              <a:rPr lang="ru-RU" smtClean="0"/>
              <a:pPr/>
              <a:t>22</a:t>
            </a:fld>
            <a:endParaRPr lang="ru-RU" dirty="0"/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E4EF2138-21CD-20AF-E423-0C9A3C868898}"/>
              </a:ext>
            </a:extLst>
          </p:cNvPr>
          <p:cNvGrpSpPr/>
          <p:nvPr/>
        </p:nvGrpSpPr>
        <p:grpSpPr>
          <a:xfrm>
            <a:off x="395288" y="3438077"/>
            <a:ext cx="4941483" cy="692978"/>
            <a:chOff x="395289" y="3438077"/>
            <a:chExt cx="5520708" cy="692978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50594CAC-C9A4-730B-6859-7ED79F64FDE4}"/>
                </a:ext>
              </a:extLst>
            </p:cNvPr>
            <p:cNvSpPr/>
            <p:nvPr/>
          </p:nvSpPr>
          <p:spPr>
            <a:xfrm>
              <a:off x="395289" y="3438077"/>
              <a:ext cx="5520708" cy="692978"/>
            </a:xfrm>
            <a:prstGeom prst="roundRect">
              <a:avLst>
                <a:gd name="adj" fmla="val 2272"/>
              </a:avLst>
            </a:prstGeom>
            <a:noFill/>
            <a:ln w="76200">
              <a:solidFill>
                <a:srgbClr val="005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 dirty="0">
                <a:solidFill>
                  <a:srgbClr val="0059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AB9A1D-025C-654F-1AA9-C73E5AFBD02E}"/>
                </a:ext>
              </a:extLst>
            </p:cNvPr>
            <p:cNvSpPr txBox="1"/>
            <p:nvPr/>
          </p:nvSpPr>
          <p:spPr>
            <a:xfrm>
              <a:off x="539136" y="3555519"/>
              <a:ext cx="5233013" cy="442674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Создание франшизы</a:t>
              </a:r>
            </a:p>
          </p:txBody>
        </p: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7E6F3F65-F122-5280-BC15-7369869C35F5}"/>
              </a:ext>
            </a:extLst>
          </p:cNvPr>
          <p:cNvGrpSpPr/>
          <p:nvPr/>
        </p:nvGrpSpPr>
        <p:grpSpPr>
          <a:xfrm>
            <a:off x="395287" y="1926631"/>
            <a:ext cx="4080407" cy="692978"/>
            <a:chOff x="395287" y="1926631"/>
            <a:chExt cx="5520713" cy="692978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784C6471-E102-4789-4887-7A748B2AC71B}"/>
                </a:ext>
              </a:extLst>
            </p:cNvPr>
            <p:cNvSpPr/>
            <p:nvPr/>
          </p:nvSpPr>
          <p:spPr>
            <a:xfrm>
              <a:off x="395287" y="1926631"/>
              <a:ext cx="5520713" cy="692978"/>
            </a:xfrm>
            <a:prstGeom prst="roundRect">
              <a:avLst>
                <a:gd name="adj" fmla="val 2272"/>
              </a:avLst>
            </a:prstGeom>
            <a:noFill/>
            <a:ln w="76200">
              <a:solidFill>
                <a:srgbClr val="005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 dirty="0">
                <a:solidFill>
                  <a:srgbClr val="0059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4AF1AB-AB64-84F7-F476-256A640EFF69}"/>
                </a:ext>
              </a:extLst>
            </p:cNvPr>
            <p:cNvSpPr txBox="1"/>
            <p:nvPr/>
          </p:nvSpPr>
          <p:spPr>
            <a:xfrm>
              <a:off x="539135" y="2046122"/>
              <a:ext cx="5233014" cy="442674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Обновление интерфейса</a:t>
              </a:r>
            </a:p>
          </p:txBody>
        </p:sp>
      </p:grpSp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29A7BFCA-FE90-7D95-666D-30FABD638F63}"/>
              </a:ext>
            </a:extLst>
          </p:cNvPr>
          <p:cNvGrpSpPr/>
          <p:nvPr/>
        </p:nvGrpSpPr>
        <p:grpSpPr>
          <a:xfrm>
            <a:off x="7345368" y="4941887"/>
            <a:ext cx="4498135" cy="1010023"/>
            <a:chOff x="6276003" y="4941887"/>
            <a:chExt cx="5520707" cy="1485378"/>
          </a:xfrm>
        </p:grpSpPr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B3B67DB1-FDF8-ED0D-6B01-C4D736395357}"/>
                </a:ext>
              </a:extLst>
            </p:cNvPr>
            <p:cNvSpPr/>
            <p:nvPr/>
          </p:nvSpPr>
          <p:spPr>
            <a:xfrm>
              <a:off x="6276003" y="4941887"/>
              <a:ext cx="5520707" cy="1485378"/>
            </a:xfrm>
            <a:prstGeom prst="roundRect">
              <a:avLst>
                <a:gd name="adj" fmla="val 3506"/>
              </a:avLst>
            </a:prstGeom>
            <a:noFill/>
            <a:ln w="76200">
              <a:solidFill>
                <a:srgbClr val="005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 dirty="0">
                <a:solidFill>
                  <a:srgbClr val="0059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82F87BF-2B81-12EF-2427-CD3A2C84A505}"/>
                </a:ext>
              </a:extLst>
            </p:cNvPr>
            <p:cNvSpPr txBox="1"/>
            <p:nvPr/>
          </p:nvSpPr>
          <p:spPr>
            <a:xfrm>
              <a:off x="6419850" y="5108679"/>
              <a:ext cx="5233013" cy="115179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Интеграция с крупными компаниями</a:t>
              </a:r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C226E224-FF56-2F80-9E80-EDD2F040B5D5}"/>
              </a:ext>
            </a:extLst>
          </p:cNvPr>
          <p:cNvGrpSpPr/>
          <p:nvPr/>
        </p:nvGrpSpPr>
        <p:grpSpPr>
          <a:xfrm>
            <a:off x="323152" y="4949523"/>
            <a:ext cx="6662216" cy="1002389"/>
            <a:chOff x="395288" y="4946295"/>
            <a:chExt cx="5520706" cy="1474151"/>
          </a:xfrm>
        </p:grpSpPr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0AA8BC37-CF73-5676-E0CA-AB304D784942}"/>
                </a:ext>
              </a:extLst>
            </p:cNvPr>
            <p:cNvSpPr/>
            <p:nvPr/>
          </p:nvSpPr>
          <p:spPr>
            <a:xfrm>
              <a:off x="395288" y="4946295"/>
              <a:ext cx="5520706" cy="1474151"/>
            </a:xfrm>
            <a:prstGeom prst="roundRect">
              <a:avLst>
                <a:gd name="adj" fmla="val 1113"/>
              </a:avLst>
            </a:prstGeom>
            <a:noFill/>
            <a:ln w="76200">
              <a:solidFill>
                <a:srgbClr val="005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>
                <a:solidFill>
                  <a:srgbClr val="0059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8A0711E-74E3-FB2E-E606-F5157CD7CE8D}"/>
                </a:ext>
              </a:extLst>
            </p:cNvPr>
            <p:cNvSpPr txBox="1"/>
            <p:nvPr/>
          </p:nvSpPr>
          <p:spPr>
            <a:xfrm>
              <a:off x="539132" y="5107474"/>
              <a:ext cx="5233018" cy="115179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Разработка системы постаматов для выдачи девайсов</a:t>
              </a:r>
            </a:p>
          </p:txBody>
        </p:sp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E7DC0456-B4FD-75CC-5DB8-FC8B66D8CBA9}"/>
              </a:ext>
            </a:extLst>
          </p:cNvPr>
          <p:cNvGrpSpPr/>
          <p:nvPr/>
        </p:nvGrpSpPr>
        <p:grpSpPr>
          <a:xfrm>
            <a:off x="4838007" y="1926631"/>
            <a:ext cx="6982517" cy="692978"/>
            <a:chOff x="6276003" y="1917483"/>
            <a:chExt cx="5544521" cy="692978"/>
          </a:xfrm>
        </p:grpSpPr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3CC12F43-E7DA-9D15-B018-E6AA94DB1D95}"/>
                </a:ext>
              </a:extLst>
            </p:cNvPr>
            <p:cNvSpPr/>
            <p:nvPr/>
          </p:nvSpPr>
          <p:spPr>
            <a:xfrm>
              <a:off x="6276003" y="1917483"/>
              <a:ext cx="5544521" cy="692978"/>
            </a:xfrm>
            <a:prstGeom prst="roundRect">
              <a:avLst>
                <a:gd name="adj" fmla="val 2272"/>
              </a:avLst>
            </a:prstGeom>
            <a:noFill/>
            <a:ln w="76200">
              <a:solidFill>
                <a:srgbClr val="005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 dirty="0">
                <a:solidFill>
                  <a:srgbClr val="0059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89A283-1392-D973-9E13-8484F366D78E}"/>
                </a:ext>
              </a:extLst>
            </p:cNvPr>
            <p:cNvSpPr txBox="1"/>
            <p:nvPr/>
          </p:nvSpPr>
          <p:spPr>
            <a:xfrm>
              <a:off x="6419850" y="2043617"/>
              <a:ext cx="5256826" cy="442674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Выкуп электроники</a:t>
              </a:r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874FE21-B0A7-D170-7BD4-90A9CD815C86}"/>
              </a:ext>
            </a:extLst>
          </p:cNvPr>
          <p:cNvGrpSpPr/>
          <p:nvPr/>
        </p:nvGrpSpPr>
        <p:grpSpPr>
          <a:xfrm>
            <a:off x="5696771" y="3438446"/>
            <a:ext cx="6099939" cy="692609"/>
            <a:chOff x="6276002" y="3438446"/>
            <a:chExt cx="5520708" cy="692609"/>
          </a:xfrm>
        </p:grpSpPr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473BF2D5-F3E1-0E39-9030-F76DCE16C371}"/>
                </a:ext>
              </a:extLst>
            </p:cNvPr>
            <p:cNvSpPr/>
            <p:nvPr/>
          </p:nvSpPr>
          <p:spPr>
            <a:xfrm>
              <a:off x="6276002" y="3438446"/>
              <a:ext cx="5520708" cy="692609"/>
            </a:xfrm>
            <a:prstGeom prst="roundRect">
              <a:avLst>
                <a:gd name="adj" fmla="val 3465"/>
              </a:avLst>
            </a:prstGeom>
            <a:noFill/>
            <a:ln w="76200">
              <a:solidFill>
                <a:srgbClr val="005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 dirty="0">
                <a:solidFill>
                  <a:srgbClr val="0059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C634F92-5B22-A9B2-7DAA-13C32FAE606E}"/>
                </a:ext>
              </a:extLst>
            </p:cNvPr>
            <p:cNvSpPr txBox="1"/>
            <p:nvPr/>
          </p:nvSpPr>
          <p:spPr>
            <a:xfrm>
              <a:off x="6476822" y="3563230"/>
              <a:ext cx="5119067" cy="442674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Увеличение кол-ва девайсов и их видов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4820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85C8B16-C5CC-F249-530C-DDF164A2E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РЕЗУЛЬТАТЫ ИССЛЕДОВАНИЯ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C4A85A6-7EE8-CD7B-3E7E-756EDF564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EE57-031D-488F-8050-66FB555D8AD4}" type="slidenum">
              <a:rPr lang="ru-RU" smtClean="0"/>
              <a:pPr/>
              <a:t>23</a:t>
            </a:fld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D092212-F9CC-64D3-6F7B-D36C15A2444B}"/>
              </a:ext>
            </a:extLst>
          </p:cNvPr>
          <p:cNvGrpSpPr/>
          <p:nvPr/>
        </p:nvGrpSpPr>
        <p:grpSpPr>
          <a:xfrm>
            <a:off x="371473" y="1916113"/>
            <a:ext cx="7067553" cy="1201160"/>
            <a:chOff x="371473" y="1916113"/>
            <a:chExt cx="7067553" cy="1201160"/>
          </a:xfrm>
        </p:grpSpPr>
        <p:sp>
          <p:nvSpPr>
            <p:cNvPr id="4" name="Прямоугольник: скругленные углы 3">
              <a:extLst>
                <a:ext uri="{FF2B5EF4-FFF2-40B4-BE49-F238E27FC236}">
                  <a16:creationId xmlns:a16="http://schemas.microsoft.com/office/drawing/2014/main" id="{D44E3B2C-9BCB-4690-DEB1-BDEBE337B6FD}"/>
                </a:ext>
              </a:extLst>
            </p:cNvPr>
            <p:cNvSpPr/>
            <p:nvPr/>
          </p:nvSpPr>
          <p:spPr>
            <a:xfrm>
              <a:off x="371476" y="1916113"/>
              <a:ext cx="7067550" cy="1201160"/>
            </a:xfrm>
            <a:prstGeom prst="roundRect">
              <a:avLst>
                <a:gd name="adj" fmla="val 172"/>
              </a:avLst>
            </a:prstGeom>
            <a:noFill/>
            <a:ln w="76200">
              <a:solidFill>
                <a:srgbClr val="005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0059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2C5DC4D0-0688-7506-A224-DE0599E292BB}"/>
                </a:ext>
              </a:extLst>
            </p:cNvPr>
            <p:cNvSpPr/>
            <p:nvPr/>
          </p:nvSpPr>
          <p:spPr>
            <a:xfrm>
              <a:off x="371473" y="1928611"/>
              <a:ext cx="1485902" cy="428259"/>
            </a:xfrm>
            <a:prstGeom prst="roundRect">
              <a:avLst>
                <a:gd name="adj" fmla="val 7771"/>
              </a:avLst>
            </a:prstGeom>
            <a:solidFill>
              <a:srgbClr val="0059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>
                  <a:latin typeface="Century Gothic" panose="020B0502020202020204" pitchFamily="34" charset="0"/>
                </a:rPr>
                <a:t>Выполнено!</a:t>
              </a:r>
            </a:p>
          </p:txBody>
        </p:sp>
      </p:grp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64D3C830-FE7C-9EDC-7773-B79E4E4F7AF6}"/>
              </a:ext>
            </a:extLst>
          </p:cNvPr>
          <p:cNvSpPr/>
          <p:nvPr/>
        </p:nvSpPr>
        <p:spPr>
          <a:xfrm>
            <a:off x="7799026" y="1916113"/>
            <a:ext cx="4021501" cy="4573587"/>
          </a:xfrm>
          <a:prstGeom prst="roundRect">
            <a:avLst>
              <a:gd name="adj" fmla="val 1272"/>
            </a:avLst>
          </a:prstGeom>
          <a:solidFill>
            <a:srgbClr val="0059F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9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0929F3-73C2-8364-5FDB-B3F0D953B21D}"/>
              </a:ext>
            </a:extLst>
          </p:cNvPr>
          <p:cNvSpPr txBox="1"/>
          <p:nvPr/>
        </p:nvSpPr>
        <p:spPr>
          <a:xfrm>
            <a:off x="7924801" y="3397279"/>
            <a:ext cx="376995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ru-RU" b="1" kern="1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Сервис аренды цифровой электроники соответствует заявленным требованиям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081910-5CA0-1D47-29FF-098482A21064}"/>
              </a:ext>
            </a:extLst>
          </p:cNvPr>
          <p:cNvSpPr txBox="1"/>
          <p:nvPr/>
        </p:nvSpPr>
        <p:spPr>
          <a:xfrm>
            <a:off x="857251" y="2302564"/>
            <a:ext cx="60960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ru-RU" kern="100" dirty="0">
                <a:solidFill>
                  <a:srgbClr val="084C8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Реализована логику аренды</a:t>
            </a:r>
            <a:endParaRPr lang="ru-RU" sz="1400" kern="100" dirty="0">
              <a:solidFill>
                <a:srgbClr val="084C89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6D12F504-11C6-0CEB-836F-15E9B9E2394F}"/>
              </a:ext>
            </a:extLst>
          </p:cNvPr>
          <p:cNvSpPr/>
          <p:nvPr/>
        </p:nvSpPr>
        <p:spPr>
          <a:xfrm>
            <a:off x="7799026" y="1908968"/>
            <a:ext cx="1485902" cy="428259"/>
          </a:xfrm>
          <a:prstGeom prst="roundRect">
            <a:avLst>
              <a:gd name="adj" fmla="val 554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0059FF"/>
                </a:solidFill>
                <a:latin typeface="Century Gothic" panose="020B0502020202020204" pitchFamily="34" charset="0"/>
              </a:rPr>
              <a:t>Выполнено!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63793B34-90BC-4CCC-C294-C875F1EB2640}"/>
              </a:ext>
            </a:extLst>
          </p:cNvPr>
          <p:cNvGrpSpPr/>
          <p:nvPr/>
        </p:nvGrpSpPr>
        <p:grpSpPr>
          <a:xfrm>
            <a:off x="371474" y="3599166"/>
            <a:ext cx="7067553" cy="1201160"/>
            <a:chOff x="371473" y="1916113"/>
            <a:chExt cx="7067553" cy="1201160"/>
          </a:xfrm>
        </p:grpSpPr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2AC4D1A1-214D-EBEE-E205-D607582FE43F}"/>
                </a:ext>
              </a:extLst>
            </p:cNvPr>
            <p:cNvSpPr/>
            <p:nvPr/>
          </p:nvSpPr>
          <p:spPr>
            <a:xfrm>
              <a:off x="371476" y="1916113"/>
              <a:ext cx="7067550" cy="1201160"/>
            </a:xfrm>
            <a:prstGeom prst="roundRect">
              <a:avLst>
                <a:gd name="adj" fmla="val 172"/>
              </a:avLst>
            </a:prstGeom>
            <a:noFill/>
            <a:ln w="76200">
              <a:solidFill>
                <a:srgbClr val="005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0059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F2C12500-3EA1-2F90-C6B3-22F7533610AC}"/>
                </a:ext>
              </a:extLst>
            </p:cNvPr>
            <p:cNvSpPr/>
            <p:nvPr/>
          </p:nvSpPr>
          <p:spPr>
            <a:xfrm>
              <a:off x="371473" y="1928611"/>
              <a:ext cx="1485902" cy="428259"/>
            </a:xfrm>
            <a:prstGeom prst="roundRect">
              <a:avLst>
                <a:gd name="adj" fmla="val 7771"/>
              </a:avLst>
            </a:prstGeom>
            <a:solidFill>
              <a:srgbClr val="0059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>
                  <a:latin typeface="Century Gothic" panose="020B0502020202020204" pitchFamily="34" charset="0"/>
                </a:rPr>
                <a:t>Выполнено!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818B649-C194-0F1F-DC5E-895AEF758C24}"/>
              </a:ext>
            </a:extLst>
          </p:cNvPr>
          <p:cNvSpPr txBox="1"/>
          <p:nvPr/>
        </p:nvSpPr>
        <p:spPr>
          <a:xfrm>
            <a:off x="857252" y="3985617"/>
            <a:ext cx="60960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ru-RU" kern="100" dirty="0">
                <a:solidFill>
                  <a:srgbClr val="084C8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Спроектирован дизайн и концепт сервиса</a:t>
            </a:r>
            <a:endParaRPr lang="ru-RU" sz="1400" kern="100" dirty="0">
              <a:solidFill>
                <a:srgbClr val="084C89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3BA5F5-D908-BA94-4519-5F8129E1FB66}"/>
              </a:ext>
            </a:extLst>
          </p:cNvPr>
          <p:cNvGrpSpPr/>
          <p:nvPr/>
        </p:nvGrpSpPr>
        <p:grpSpPr>
          <a:xfrm>
            <a:off x="371473" y="5269721"/>
            <a:ext cx="7067553" cy="1201160"/>
            <a:chOff x="371473" y="1916113"/>
            <a:chExt cx="7067553" cy="1201160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3D46E176-9B15-0E7C-2F81-27666F32691F}"/>
                </a:ext>
              </a:extLst>
            </p:cNvPr>
            <p:cNvSpPr/>
            <p:nvPr/>
          </p:nvSpPr>
          <p:spPr>
            <a:xfrm>
              <a:off x="371476" y="1916113"/>
              <a:ext cx="7067550" cy="1201160"/>
            </a:xfrm>
            <a:prstGeom prst="roundRect">
              <a:avLst>
                <a:gd name="adj" fmla="val 172"/>
              </a:avLst>
            </a:prstGeom>
            <a:noFill/>
            <a:ln w="76200">
              <a:solidFill>
                <a:srgbClr val="005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0059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7D212A0D-51F1-EDC5-9FD0-7E1F47281274}"/>
                </a:ext>
              </a:extLst>
            </p:cNvPr>
            <p:cNvSpPr/>
            <p:nvPr/>
          </p:nvSpPr>
          <p:spPr>
            <a:xfrm>
              <a:off x="371473" y="1928611"/>
              <a:ext cx="1485902" cy="428259"/>
            </a:xfrm>
            <a:prstGeom prst="roundRect">
              <a:avLst>
                <a:gd name="adj" fmla="val 7771"/>
              </a:avLst>
            </a:prstGeom>
            <a:solidFill>
              <a:srgbClr val="0059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>
                  <a:latin typeface="Century Gothic" panose="020B0502020202020204" pitchFamily="34" charset="0"/>
                </a:rPr>
                <a:t>Выполнено!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AE6262F-FCDF-42AE-BFEC-58FA09DAE8A0}"/>
              </a:ext>
            </a:extLst>
          </p:cNvPr>
          <p:cNvSpPr txBox="1"/>
          <p:nvPr/>
        </p:nvSpPr>
        <p:spPr>
          <a:xfrm>
            <a:off x="857251" y="5656172"/>
            <a:ext cx="60960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ru-RU" kern="100" dirty="0">
                <a:solidFill>
                  <a:srgbClr val="084C8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Реализована среда администрирования</a:t>
            </a:r>
            <a:endParaRPr lang="ru-RU" sz="1400" kern="100" dirty="0">
              <a:solidFill>
                <a:srgbClr val="084C89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318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6224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5C40EE0-C85C-BDD7-3A6E-B46E7076F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1474" y="374650"/>
            <a:ext cx="6622128" cy="504000"/>
          </a:xfrm>
        </p:spPr>
        <p:txBody>
          <a:bodyPr/>
          <a:lstStyle/>
          <a:p>
            <a:r>
              <a:rPr lang="ru-RU" dirty="0"/>
              <a:t>ОБЪЕКТ И ПРЕДМЕТ ИССЛЕДОВАНИЯ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497225-54D7-8C2B-E5F2-A7A84E42D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EE57-031D-488F-8050-66FB555D8AD4}" type="slidenum">
              <a:rPr lang="ru-RU" smtClean="0"/>
              <a:t>3</a:t>
            </a:fld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8D958EC-0B13-4048-4BD0-F6AA4E780E51}"/>
              </a:ext>
            </a:extLst>
          </p:cNvPr>
          <p:cNvSpPr/>
          <p:nvPr/>
        </p:nvSpPr>
        <p:spPr>
          <a:xfrm>
            <a:off x="7118801" y="2565739"/>
            <a:ext cx="3929322" cy="2356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ru-RU" sz="2000" kern="100" dirty="0">
                <a:solidFill>
                  <a:srgbClr val="084C8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Предметом исследования является сервис аренды электроники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C057937-5323-E6E3-4B85-679944F7D097}"/>
              </a:ext>
            </a:extLst>
          </p:cNvPr>
          <p:cNvSpPr/>
          <p:nvPr/>
        </p:nvSpPr>
        <p:spPr>
          <a:xfrm>
            <a:off x="550428" y="2231097"/>
            <a:ext cx="5151422" cy="3025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ru-RU" sz="2000" kern="100" dirty="0">
                <a:solidFill>
                  <a:srgbClr val="084C8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Объектом исследования является создание сервиса аренды цифровой электроники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91F307DF-5C74-B16E-6D49-FC164BD9027C}"/>
              </a:ext>
            </a:extLst>
          </p:cNvPr>
          <p:cNvSpPr/>
          <p:nvPr/>
        </p:nvSpPr>
        <p:spPr>
          <a:xfrm>
            <a:off x="371477" y="1916112"/>
            <a:ext cx="5509324" cy="3655745"/>
          </a:xfrm>
          <a:prstGeom prst="roundRect">
            <a:avLst>
              <a:gd name="adj" fmla="val 733"/>
            </a:avLst>
          </a:prstGeom>
          <a:noFill/>
          <a:ln w="76200">
            <a:solidFill>
              <a:srgbClr val="005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59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68F5F427-74C2-3CA3-6A3E-69C2357FD373}"/>
              </a:ext>
            </a:extLst>
          </p:cNvPr>
          <p:cNvSpPr/>
          <p:nvPr/>
        </p:nvSpPr>
        <p:spPr>
          <a:xfrm>
            <a:off x="1686139" y="1736112"/>
            <a:ext cx="2880000" cy="360000"/>
          </a:xfrm>
          <a:prstGeom prst="roundRect">
            <a:avLst>
              <a:gd name="adj" fmla="val 2997"/>
            </a:avLst>
          </a:prstGeom>
          <a:solidFill>
            <a:srgbClr val="005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Объект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41D1EC2F-9D2B-4CF6-9D89-73D64B2956C1}"/>
              </a:ext>
            </a:extLst>
          </p:cNvPr>
          <p:cNvSpPr/>
          <p:nvPr/>
        </p:nvSpPr>
        <p:spPr>
          <a:xfrm>
            <a:off x="6311199" y="1916113"/>
            <a:ext cx="5509324" cy="3655744"/>
          </a:xfrm>
          <a:prstGeom prst="roundRect">
            <a:avLst>
              <a:gd name="adj" fmla="val 733"/>
            </a:avLst>
          </a:prstGeom>
          <a:noFill/>
          <a:ln w="76200">
            <a:solidFill>
              <a:srgbClr val="005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59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4E6F533-09FA-540C-A301-123A9D6BF0E8}"/>
              </a:ext>
            </a:extLst>
          </p:cNvPr>
          <p:cNvSpPr/>
          <p:nvPr/>
        </p:nvSpPr>
        <p:spPr>
          <a:xfrm>
            <a:off x="7643462" y="1736113"/>
            <a:ext cx="2880000" cy="360000"/>
          </a:xfrm>
          <a:prstGeom prst="roundRect">
            <a:avLst>
              <a:gd name="adj" fmla="val 2556"/>
            </a:avLst>
          </a:prstGeom>
          <a:solidFill>
            <a:srgbClr val="005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Предмет</a:t>
            </a:r>
          </a:p>
        </p:txBody>
      </p:sp>
    </p:spTree>
    <p:extLst>
      <p:ext uri="{BB962C8B-B14F-4D97-AF65-F5344CB8AC3E}">
        <p14:creationId xmlns:p14="http://schemas.microsoft.com/office/powerpoint/2010/main" val="3830392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5C6E17F-3C91-CB50-0AC7-CC631A8F0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ЦЕЛЬ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1D55C33-9BED-16FB-02FC-9775A4D59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EE57-031D-488F-8050-66FB555D8AD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FAFD07-779B-BBF7-0F1A-0A931307B497}"/>
              </a:ext>
            </a:extLst>
          </p:cNvPr>
          <p:cNvSpPr txBox="1"/>
          <p:nvPr/>
        </p:nvSpPr>
        <p:spPr>
          <a:xfrm>
            <a:off x="371475" y="2719607"/>
            <a:ext cx="11449052" cy="1418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ru-RU" sz="2000" kern="100" dirty="0">
                <a:solidFill>
                  <a:srgbClr val="084C8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Спроектировать и разработать </a:t>
            </a:r>
            <a:r>
              <a:rPr lang="en-US" sz="2000" kern="100" dirty="0">
                <a:solidFill>
                  <a:srgbClr val="084C8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ru-RU" sz="2000" kern="100" dirty="0">
                <a:solidFill>
                  <a:srgbClr val="084C8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-сервис для аренды цифровой электроники, который будет отвечать современным требованиям рынка и предпочтениям пользователей.</a:t>
            </a:r>
          </a:p>
        </p:txBody>
      </p:sp>
    </p:spTree>
    <p:extLst>
      <p:ext uri="{BB962C8B-B14F-4D97-AF65-F5344CB8AC3E}">
        <p14:creationId xmlns:p14="http://schemas.microsoft.com/office/powerpoint/2010/main" val="3336968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C46E357F-223E-E316-45B9-662339AE9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РЕШАЕМЫЕ ЗАДАЧИ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9B7A375-2353-63AF-EEC3-B31C101FE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EE57-031D-488F-8050-66FB555D8AD4}" type="slidenum">
              <a:rPr lang="ru-RU" smtClean="0"/>
              <a:pPr/>
              <a:t>5</a:t>
            </a:fld>
            <a:endParaRPr lang="ru-RU" dirty="0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43C4AB6F-0063-94B7-2879-28996C79F35B}"/>
              </a:ext>
            </a:extLst>
          </p:cNvPr>
          <p:cNvGrpSpPr/>
          <p:nvPr/>
        </p:nvGrpSpPr>
        <p:grpSpPr>
          <a:xfrm>
            <a:off x="371474" y="1925744"/>
            <a:ext cx="5621508" cy="1015663"/>
            <a:chOff x="371475" y="1925744"/>
            <a:chExt cx="5237926" cy="1015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72D388C-0D65-9789-7770-1F6FD62EE3D5}"/>
                </a:ext>
              </a:extLst>
            </p:cNvPr>
            <p:cNvSpPr txBox="1"/>
            <p:nvPr/>
          </p:nvSpPr>
          <p:spPr>
            <a:xfrm>
              <a:off x="371475" y="1925744"/>
              <a:ext cx="873957" cy="83099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0059FF"/>
                  </a:solidFill>
                  <a:latin typeface="Century Gothic" panose="020B0502020202020204" pitchFamily="34" charset="0"/>
                </a:rPr>
                <a:t>01</a:t>
              </a:r>
              <a:endParaRPr lang="ru-RU" sz="4800" b="1" dirty="0">
                <a:solidFill>
                  <a:srgbClr val="0059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67A1D0-6CAB-9D1C-9906-79EE55839904}"/>
                </a:ext>
              </a:extLst>
            </p:cNvPr>
            <p:cNvSpPr txBox="1"/>
            <p:nvPr/>
          </p:nvSpPr>
          <p:spPr>
            <a:xfrm>
              <a:off x="1436484" y="1925744"/>
              <a:ext cx="417291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Проведён комплексный анализ рынка аренды цифровой электроники </a:t>
              </a:r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2F5B1D15-610D-B59F-6D87-6A99B58BD85B}"/>
              </a:ext>
            </a:extLst>
          </p:cNvPr>
          <p:cNvGrpSpPr/>
          <p:nvPr/>
        </p:nvGrpSpPr>
        <p:grpSpPr>
          <a:xfrm>
            <a:off x="6108247" y="4929300"/>
            <a:ext cx="5700032" cy="1015663"/>
            <a:chOff x="6095999" y="3762706"/>
            <a:chExt cx="5184526" cy="1015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D8E19-5ADA-C930-68E1-7391852B3952}"/>
                </a:ext>
              </a:extLst>
            </p:cNvPr>
            <p:cNvSpPr txBox="1"/>
            <p:nvPr/>
          </p:nvSpPr>
          <p:spPr>
            <a:xfrm>
              <a:off x="6095999" y="3762706"/>
              <a:ext cx="873957" cy="83099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ru-RU" sz="4800" b="1" dirty="0">
                  <a:solidFill>
                    <a:srgbClr val="0059FF"/>
                  </a:solidFill>
                  <a:latin typeface="Century Gothic" panose="020B0502020202020204" pitchFamily="34" charset="0"/>
                </a:rPr>
                <a:t>06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52240F-271B-7D94-0367-203A2AB5B103}"/>
                </a:ext>
              </a:extLst>
            </p:cNvPr>
            <p:cNvSpPr txBox="1"/>
            <p:nvPr/>
          </p:nvSpPr>
          <p:spPr>
            <a:xfrm>
              <a:off x="7254441" y="3762706"/>
              <a:ext cx="402608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Проведено комплексное тестирование </a:t>
              </a:r>
              <a:r>
                <a:rPr lang="en-US" sz="20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web-</a:t>
              </a:r>
              <a:r>
                <a:rPr lang="ru-RU" sz="20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сервиса аренды</a:t>
              </a:r>
            </a:p>
          </p:txBody>
        </p: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BB4812B6-FD82-98E8-1A34-4151E881EA59}"/>
              </a:ext>
            </a:extLst>
          </p:cNvPr>
          <p:cNvGrpSpPr/>
          <p:nvPr/>
        </p:nvGrpSpPr>
        <p:grpSpPr>
          <a:xfrm>
            <a:off x="383721" y="3427522"/>
            <a:ext cx="5609259" cy="830997"/>
            <a:chOff x="371474" y="2844225"/>
            <a:chExt cx="5321668" cy="830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7E9D02-C2A5-73E4-A517-DA7C559C7AC6}"/>
                </a:ext>
              </a:extLst>
            </p:cNvPr>
            <p:cNvSpPr txBox="1"/>
            <p:nvPr/>
          </p:nvSpPr>
          <p:spPr>
            <a:xfrm>
              <a:off x="371474" y="2844225"/>
              <a:ext cx="873957" cy="83099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ru-RU" sz="4800" b="1" dirty="0">
                  <a:solidFill>
                    <a:srgbClr val="0059FF"/>
                  </a:solidFill>
                  <a:latin typeface="Century Gothic" panose="020B0502020202020204" pitchFamily="34" charset="0"/>
                </a:rPr>
                <a:t>03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5EC567-AAE5-FD62-1553-7C62100AAA3C}"/>
                </a:ext>
              </a:extLst>
            </p:cNvPr>
            <p:cNvSpPr txBox="1"/>
            <p:nvPr/>
          </p:nvSpPr>
          <p:spPr>
            <a:xfrm>
              <a:off x="1444253" y="2844225"/>
              <a:ext cx="42488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Разработана и </a:t>
              </a:r>
              <a:r>
                <a:rPr lang="ru-RU" sz="2000" dirty="0" err="1">
                  <a:solidFill>
                    <a:srgbClr val="084C89"/>
                  </a:solidFill>
                  <a:latin typeface="Century Gothic" panose="020B0502020202020204" pitchFamily="34" charset="0"/>
                </a:rPr>
                <a:t>валидирована</a:t>
              </a:r>
              <a:r>
                <a:rPr lang="ru-RU" sz="20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 концепция </a:t>
              </a:r>
              <a:r>
                <a:rPr lang="en-US" sz="20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web-</a:t>
              </a:r>
              <a:r>
                <a:rPr lang="ru-RU" sz="20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сервиса</a:t>
              </a: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22C56C8-6D07-5BE2-5413-606100E96F66}"/>
              </a:ext>
            </a:extLst>
          </p:cNvPr>
          <p:cNvGrpSpPr/>
          <p:nvPr/>
        </p:nvGrpSpPr>
        <p:grpSpPr>
          <a:xfrm>
            <a:off x="6096000" y="1925744"/>
            <a:ext cx="5724526" cy="1015663"/>
            <a:chOff x="6096000" y="1925744"/>
            <a:chExt cx="5184526" cy="10156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AC0697-778C-5C07-DD48-01FFF75FB040}"/>
                </a:ext>
              </a:extLst>
            </p:cNvPr>
            <p:cNvSpPr txBox="1"/>
            <p:nvPr/>
          </p:nvSpPr>
          <p:spPr>
            <a:xfrm>
              <a:off x="6096000" y="1925744"/>
              <a:ext cx="873957" cy="83099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0059FF"/>
                  </a:solidFill>
                  <a:latin typeface="Century Gothic" panose="020B0502020202020204" pitchFamily="34" charset="0"/>
                </a:rPr>
                <a:t>0</a:t>
              </a:r>
              <a:r>
                <a:rPr lang="ru-RU" sz="4800" b="1" dirty="0">
                  <a:solidFill>
                    <a:srgbClr val="0059FF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B86948-C4DA-EE86-901D-F05684776F60}"/>
                </a:ext>
              </a:extLst>
            </p:cNvPr>
            <p:cNvSpPr txBox="1"/>
            <p:nvPr/>
          </p:nvSpPr>
          <p:spPr>
            <a:xfrm>
              <a:off x="7260578" y="1925744"/>
              <a:ext cx="401994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Выявлены ключевые потребности и предпочтения целевой аудитории </a:t>
              </a: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F15E6B5-773F-F233-9CE3-5A651D4117BE}"/>
              </a:ext>
            </a:extLst>
          </p:cNvPr>
          <p:cNvGrpSpPr/>
          <p:nvPr/>
        </p:nvGrpSpPr>
        <p:grpSpPr>
          <a:xfrm>
            <a:off x="6096000" y="3427522"/>
            <a:ext cx="5706739" cy="1015663"/>
            <a:chOff x="6095999" y="2844225"/>
            <a:chExt cx="5168417" cy="10156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B37D8A-D9C9-2F55-0B84-A635E010AC15}"/>
                </a:ext>
              </a:extLst>
            </p:cNvPr>
            <p:cNvSpPr txBox="1"/>
            <p:nvPr/>
          </p:nvSpPr>
          <p:spPr>
            <a:xfrm>
              <a:off x="6095999" y="2844225"/>
              <a:ext cx="873957" cy="83099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ru-RU" sz="4800" b="1" dirty="0">
                  <a:solidFill>
                    <a:srgbClr val="0059FF"/>
                  </a:solidFill>
                  <a:latin typeface="Century Gothic" panose="020B0502020202020204" pitchFamily="34" charset="0"/>
                </a:rPr>
                <a:t>04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822717-1251-D227-2FA0-D2ECFA95F4D8}"/>
                </a:ext>
              </a:extLst>
            </p:cNvPr>
            <p:cNvSpPr txBox="1"/>
            <p:nvPr/>
          </p:nvSpPr>
          <p:spPr>
            <a:xfrm>
              <a:off x="7260577" y="2844225"/>
              <a:ext cx="400383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Спроектированы и реализованы функциональные возможности сервиса</a:t>
              </a: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A1BE039E-D7CC-0A42-760B-1A7CA8085C09}"/>
              </a:ext>
            </a:extLst>
          </p:cNvPr>
          <p:cNvGrpSpPr/>
          <p:nvPr/>
        </p:nvGrpSpPr>
        <p:grpSpPr>
          <a:xfrm>
            <a:off x="383721" y="4929300"/>
            <a:ext cx="5321668" cy="1323439"/>
            <a:chOff x="371474" y="3762706"/>
            <a:chExt cx="5321668" cy="132343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E4BDB2-7C22-9A25-BE46-BFEFD6A95040}"/>
                </a:ext>
              </a:extLst>
            </p:cNvPr>
            <p:cNvSpPr txBox="1"/>
            <p:nvPr/>
          </p:nvSpPr>
          <p:spPr>
            <a:xfrm>
              <a:off x="371474" y="3762706"/>
              <a:ext cx="1016368" cy="83099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0059FF"/>
                  </a:solidFill>
                  <a:latin typeface="Century Gothic" panose="020B0502020202020204" pitchFamily="34" charset="0"/>
                </a:rPr>
                <a:t>0</a:t>
              </a:r>
              <a:r>
                <a:rPr lang="ru-RU" sz="4800" b="1" dirty="0">
                  <a:solidFill>
                    <a:srgbClr val="0059FF"/>
                  </a:solidFill>
                  <a:latin typeface="Century Gothic" panose="020B0502020202020204" pitchFamily="34" charset="0"/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7BA0CC-01E1-5A9D-02A4-91767B06CBC7}"/>
                </a:ext>
              </a:extLst>
            </p:cNvPr>
            <p:cNvSpPr txBox="1"/>
            <p:nvPr/>
          </p:nvSpPr>
          <p:spPr>
            <a:xfrm>
              <a:off x="1502228" y="3762706"/>
              <a:ext cx="419091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solidFill>
                    <a:srgbClr val="084C89"/>
                  </a:solidFill>
                  <a:latin typeface="Century Gothic" panose="020B0502020202020204" pitchFamily="34" charset="0"/>
                </a:rPr>
                <a:t>Обеспечен высокий уровень безопасности обработки и хранения пользовательских данных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3800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74D13D14-86AD-3D2D-9835-88F1636E3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1473" y="374650"/>
            <a:ext cx="6738627" cy="504000"/>
          </a:xfrm>
        </p:spPr>
        <p:txBody>
          <a:bodyPr/>
          <a:lstStyle/>
          <a:p>
            <a:r>
              <a:rPr lang="ru-RU" dirty="0"/>
              <a:t>ГИПОТЕЗА ИССЛЕДОВАНИЯ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B44121B-950B-5E5E-8027-4A9B054D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EE57-031D-488F-8050-66FB555D8AD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8CDB4BC-2E58-8CBB-C0AF-12C97F019B0C}"/>
              </a:ext>
            </a:extLst>
          </p:cNvPr>
          <p:cNvSpPr/>
          <p:nvPr/>
        </p:nvSpPr>
        <p:spPr>
          <a:xfrm>
            <a:off x="371473" y="1916113"/>
            <a:ext cx="11449054" cy="3025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ru-RU" sz="2000" kern="100" dirty="0">
                <a:solidFill>
                  <a:srgbClr val="084C8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Внедрение сервиса аренды цифровой электроники увеличивает доступность высокотехнологичных устройств, снижает расходы на дорогие гаджеты и повышает удовлетворенность пользователей благодаря гибкости и удобству аренды.</a:t>
            </a:r>
          </a:p>
        </p:txBody>
      </p:sp>
    </p:spTree>
    <p:extLst>
      <p:ext uri="{BB962C8B-B14F-4D97-AF65-F5344CB8AC3E}">
        <p14:creationId xmlns:p14="http://schemas.microsoft.com/office/powerpoint/2010/main" val="2368791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9C0A8D6B-A8E7-8955-DC33-842CC2659999}"/>
              </a:ext>
            </a:extLst>
          </p:cNvPr>
          <p:cNvSpPr/>
          <p:nvPr/>
        </p:nvSpPr>
        <p:spPr>
          <a:xfrm>
            <a:off x="809625" y="-361950"/>
            <a:ext cx="11734800" cy="7677150"/>
          </a:xfrm>
          <a:custGeom>
            <a:avLst/>
            <a:gdLst>
              <a:gd name="connsiteX0" fmla="*/ 0 w 11734800"/>
              <a:gd name="connsiteY0" fmla="*/ 7296150 h 7677150"/>
              <a:gd name="connsiteX1" fmla="*/ 571500 w 11734800"/>
              <a:gd name="connsiteY1" fmla="*/ 6629400 h 7677150"/>
              <a:gd name="connsiteX2" fmla="*/ 2324100 w 11734800"/>
              <a:gd name="connsiteY2" fmla="*/ 6096000 h 7677150"/>
              <a:gd name="connsiteX3" fmla="*/ 2924175 w 11734800"/>
              <a:gd name="connsiteY3" fmla="*/ 5381625 h 7677150"/>
              <a:gd name="connsiteX4" fmla="*/ 4819650 w 11734800"/>
              <a:gd name="connsiteY4" fmla="*/ 5353050 h 7677150"/>
              <a:gd name="connsiteX5" fmla="*/ 5457825 w 11734800"/>
              <a:gd name="connsiteY5" fmla="*/ 1714500 h 7677150"/>
              <a:gd name="connsiteX6" fmla="*/ 7696200 w 11734800"/>
              <a:gd name="connsiteY6" fmla="*/ 1209675 h 7677150"/>
              <a:gd name="connsiteX7" fmla="*/ 8667750 w 11734800"/>
              <a:gd name="connsiteY7" fmla="*/ 47625 h 7677150"/>
              <a:gd name="connsiteX8" fmla="*/ 11734800 w 11734800"/>
              <a:gd name="connsiteY8" fmla="*/ 0 h 7677150"/>
              <a:gd name="connsiteX9" fmla="*/ 11534775 w 11734800"/>
              <a:gd name="connsiteY9" fmla="*/ 7610475 h 7677150"/>
              <a:gd name="connsiteX10" fmla="*/ 11487150 w 11734800"/>
              <a:gd name="connsiteY10" fmla="*/ 7677150 h 7677150"/>
              <a:gd name="connsiteX11" fmla="*/ 0 w 11734800"/>
              <a:gd name="connsiteY11" fmla="*/ 7296150 h 767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34800" h="7677150">
                <a:moveTo>
                  <a:pt x="0" y="7296150"/>
                </a:moveTo>
                <a:lnTo>
                  <a:pt x="571500" y="6629400"/>
                </a:lnTo>
                <a:lnTo>
                  <a:pt x="2324100" y="6096000"/>
                </a:lnTo>
                <a:lnTo>
                  <a:pt x="2924175" y="5381625"/>
                </a:lnTo>
                <a:lnTo>
                  <a:pt x="4819650" y="5353050"/>
                </a:lnTo>
                <a:lnTo>
                  <a:pt x="5457825" y="1714500"/>
                </a:lnTo>
                <a:lnTo>
                  <a:pt x="7696200" y="1209675"/>
                </a:lnTo>
                <a:lnTo>
                  <a:pt x="8667750" y="47625"/>
                </a:lnTo>
                <a:lnTo>
                  <a:pt x="11734800" y="0"/>
                </a:lnTo>
                <a:lnTo>
                  <a:pt x="11534775" y="7610475"/>
                </a:lnTo>
                <a:lnTo>
                  <a:pt x="11487150" y="7677150"/>
                </a:lnTo>
                <a:lnTo>
                  <a:pt x="0" y="7296150"/>
                </a:lnTo>
                <a:close/>
              </a:path>
            </a:pathLst>
          </a:custGeom>
          <a:solidFill>
            <a:srgbClr val="005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59FF"/>
              </a:solidFill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517F612-F616-9733-2FE9-5CACFDCF5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1473" y="374650"/>
            <a:ext cx="6824085" cy="504000"/>
          </a:xfrm>
        </p:spPr>
        <p:txBody>
          <a:bodyPr/>
          <a:lstStyle/>
          <a:p>
            <a:r>
              <a:rPr lang="ru-RU" dirty="0"/>
              <a:t>ПРОБЛЕМА И ЕЁ РЕШЕНИЕ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78900F7-DB1D-C445-90F1-78625BF82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EE57-031D-488F-8050-66FB555D8AD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388EC8-67C4-6C23-FB0C-0E3EEE028E15}"/>
              </a:ext>
            </a:extLst>
          </p:cNvPr>
          <p:cNvSpPr txBox="1"/>
          <p:nvPr/>
        </p:nvSpPr>
        <p:spPr>
          <a:xfrm>
            <a:off x="371474" y="1085116"/>
            <a:ext cx="3905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b="1" dirty="0">
                <a:solidFill>
                  <a:srgbClr val="0059FF">
                    <a:alpha val="50000"/>
                  </a:srgbClr>
                </a:solidFill>
                <a:latin typeface="Century Gothic" panose="020B0502020202020204" pitchFamily="34" charset="0"/>
              </a:rPr>
              <a:t>Проблема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B2F1B6-C241-B598-0264-B5D75373C4E3}"/>
              </a:ext>
            </a:extLst>
          </p:cNvPr>
          <p:cNvSpPr txBox="1"/>
          <p:nvPr/>
        </p:nvSpPr>
        <p:spPr>
          <a:xfrm>
            <a:off x="8338407" y="1085115"/>
            <a:ext cx="34821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4800" b="1" dirty="0">
                <a:solidFill>
                  <a:schemeClr val="bg1">
                    <a:alpha val="50000"/>
                  </a:schemeClr>
                </a:solidFill>
                <a:latin typeface="Century Gothic" panose="020B0502020202020204" pitchFamily="34" charset="0"/>
              </a:rPr>
              <a:t>Решение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301E02-85ED-D026-6587-D2E78C65CF54}"/>
              </a:ext>
            </a:extLst>
          </p:cNvPr>
          <p:cNvSpPr/>
          <p:nvPr/>
        </p:nvSpPr>
        <p:spPr>
          <a:xfrm>
            <a:off x="371474" y="1916112"/>
            <a:ext cx="5724525" cy="3025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ru-RU" kern="100" dirty="0">
                <a:solidFill>
                  <a:srgbClr val="084C8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Многие потребители испытывают трудности с доступом к гаджетам из-за высоких затрат на новые устройства и их быстрое устаревание. Ограниченный бюджет и частая замена техники создают дополнительные барьеры.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89E8167-9924-2077-D7AC-4B601DA14799}"/>
              </a:ext>
            </a:extLst>
          </p:cNvPr>
          <p:cNvSpPr/>
          <p:nvPr/>
        </p:nvSpPr>
        <p:spPr>
          <a:xfrm>
            <a:off x="6113462" y="1916113"/>
            <a:ext cx="5724525" cy="3025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r">
              <a:lnSpc>
                <a:spcPct val="150000"/>
              </a:lnSpc>
              <a:spcAft>
                <a:spcPts val="800"/>
              </a:spcAft>
            </a:pPr>
            <a:r>
              <a:rPr lang="ru-RU" kern="1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веб-сервиса аренды цифровой электроники позволит пользователям временно использовать современные гаджеты без покупки. Сервис предлагает гибкие условия аренды, доступные цены и широкий ассортимент устройств, что помогает экономить деньги, иметь доступ к новейшим технологиям и избегать устаревания техники.</a:t>
            </a:r>
          </a:p>
        </p:txBody>
      </p:sp>
    </p:spTree>
    <p:extLst>
      <p:ext uri="{BB962C8B-B14F-4D97-AF65-F5344CB8AC3E}">
        <p14:creationId xmlns:p14="http://schemas.microsoft.com/office/powerpoint/2010/main" val="239494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3E2FABF-ED5E-BBF2-E0DF-654DBF7D0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ТРЕБОВАНИЕ К СЕРВИСУ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CAAC0F0-A19F-5EC9-992C-6177F113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EE57-031D-488F-8050-66FB555D8AD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F637349D-695C-F006-C495-B97AE56F8940}"/>
              </a:ext>
            </a:extLst>
          </p:cNvPr>
          <p:cNvSpPr/>
          <p:nvPr/>
        </p:nvSpPr>
        <p:spPr>
          <a:xfrm>
            <a:off x="388716" y="1916113"/>
            <a:ext cx="5527282" cy="1527129"/>
          </a:xfrm>
          <a:prstGeom prst="roundRect">
            <a:avLst>
              <a:gd name="adj" fmla="val 2272"/>
            </a:avLst>
          </a:prstGeom>
          <a:noFill/>
          <a:ln w="76200">
            <a:solidFill>
              <a:srgbClr val="005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59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88C37B58-AB8B-89D7-E11E-772B455EE1DE}"/>
              </a:ext>
            </a:extLst>
          </p:cNvPr>
          <p:cNvSpPr/>
          <p:nvPr/>
        </p:nvSpPr>
        <p:spPr>
          <a:xfrm>
            <a:off x="969599" y="1731282"/>
            <a:ext cx="4144629" cy="360000"/>
          </a:xfrm>
          <a:prstGeom prst="roundRect">
            <a:avLst>
              <a:gd name="adj" fmla="val 3438"/>
            </a:avLst>
          </a:prstGeom>
          <a:solidFill>
            <a:srgbClr val="005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kern="1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Адаптивные тарифные планы</a:t>
            </a:r>
            <a:endParaRPr lang="ru-RU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BC8CAA-FDDC-B768-CE6F-F58BB0191302}"/>
              </a:ext>
            </a:extLst>
          </p:cNvPr>
          <p:cNvSpPr txBox="1"/>
          <p:nvPr/>
        </p:nvSpPr>
        <p:spPr>
          <a:xfrm>
            <a:off x="446215" y="2204128"/>
            <a:ext cx="5392610" cy="957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ru-RU" sz="2000" kern="100" dirty="0">
                <a:solidFill>
                  <a:srgbClr val="084C8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гибких тарифов, учитывающих различные сроки аренды</a:t>
            </a:r>
            <a:endParaRPr lang="ru-RU" sz="2000" kern="100" dirty="0">
              <a:solidFill>
                <a:srgbClr val="084C89"/>
              </a:solidFill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594181E0-7841-E28D-36AF-1526841A8494}"/>
              </a:ext>
            </a:extLst>
          </p:cNvPr>
          <p:cNvSpPr/>
          <p:nvPr/>
        </p:nvSpPr>
        <p:spPr>
          <a:xfrm>
            <a:off x="6275999" y="1916113"/>
            <a:ext cx="5527286" cy="1527129"/>
          </a:xfrm>
          <a:prstGeom prst="roundRect">
            <a:avLst>
              <a:gd name="adj" fmla="val 2272"/>
            </a:avLst>
          </a:prstGeom>
          <a:noFill/>
          <a:ln w="76200">
            <a:solidFill>
              <a:srgbClr val="005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59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2ABB6353-B1E1-F4B1-C92A-2F1BFE372B30}"/>
              </a:ext>
            </a:extLst>
          </p:cNvPr>
          <p:cNvSpPr/>
          <p:nvPr/>
        </p:nvSpPr>
        <p:spPr>
          <a:xfrm>
            <a:off x="7077768" y="1731282"/>
            <a:ext cx="4144629" cy="360000"/>
          </a:xfrm>
          <a:prstGeom prst="roundRect">
            <a:avLst>
              <a:gd name="adj" fmla="val 6084"/>
            </a:avLst>
          </a:prstGeom>
          <a:solidFill>
            <a:srgbClr val="005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kern="1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Широкий ассортимент</a:t>
            </a:r>
            <a:endParaRPr lang="ru-RU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5D456F-F936-F28F-7CAA-5ACD6D098B5B}"/>
              </a:ext>
            </a:extLst>
          </p:cNvPr>
          <p:cNvSpPr txBox="1"/>
          <p:nvPr/>
        </p:nvSpPr>
        <p:spPr>
          <a:xfrm>
            <a:off x="6353175" y="2201116"/>
            <a:ext cx="5358172" cy="957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ru-RU" sz="2000" kern="100" dirty="0">
                <a:solidFill>
                  <a:srgbClr val="084C8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Предоставление разнообразных категорий цифровой электроники</a:t>
            </a:r>
            <a:endParaRPr lang="ru-RU" sz="2000" kern="100" dirty="0">
              <a:solidFill>
                <a:srgbClr val="084C89"/>
              </a:solidFill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15901C97-8309-A9D3-D6CD-87BE20BFF2B8}"/>
              </a:ext>
            </a:extLst>
          </p:cNvPr>
          <p:cNvSpPr/>
          <p:nvPr/>
        </p:nvSpPr>
        <p:spPr>
          <a:xfrm>
            <a:off x="388716" y="4076700"/>
            <a:ext cx="5527282" cy="2413000"/>
          </a:xfrm>
          <a:prstGeom prst="roundRect">
            <a:avLst>
              <a:gd name="adj" fmla="val 2272"/>
            </a:avLst>
          </a:prstGeom>
          <a:noFill/>
          <a:ln w="76200">
            <a:solidFill>
              <a:srgbClr val="005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59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FFB4D126-2749-E119-34FC-3784F6D56E68}"/>
              </a:ext>
            </a:extLst>
          </p:cNvPr>
          <p:cNvSpPr/>
          <p:nvPr/>
        </p:nvSpPr>
        <p:spPr>
          <a:xfrm>
            <a:off x="969598" y="3896700"/>
            <a:ext cx="4144629" cy="360000"/>
          </a:xfrm>
          <a:prstGeom prst="roundRect">
            <a:avLst>
              <a:gd name="adj" fmla="val 6084"/>
            </a:avLst>
          </a:prstGeom>
          <a:solidFill>
            <a:srgbClr val="005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kern="1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Покупка и удобство аренды</a:t>
            </a:r>
            <a:endParaRPr lang="ru-RU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5B023B-5207-D945-B55F-93A7D30DE79E}"/>
              </a:ext>
            </a:extLst>
          </p:cNvPr>
          <p:cNvSpPr txBox="1"/>
          <p:nvPr/>
        </p:nvSpPr>
        <p:spPr>
          <a:xfrm>
            <a:off x="561975" y="4573807"/>
            <a:ext cx="5181599" cy="1418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ru-RU" sz="2000" kern="100" dirty="0">
                <a:solidFill>
                  <a:srgbClr val="084C8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Понятный интерфейс сервиса, легкость оформления и управления арендой через веб-сайт</a:t>
            </a:r>
            <a:endParaRPr lang="ru-RU" sz="2000" kern="100" dirty="0">
              <a:solidFill>
                <a:srgbClr val="084C89"/>
              </a:solidFill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BF5C5D27-5957-5A5F-A127-BB1565D06979}"/>
              </a:ext>
            </a:extLst>
          </p:cNvPr>
          <p:cNvSpPr/>
          <p:nvPr/>
        </p:nvSpPr>
        <p:spPr>
          <a:xfrm>
            <a:off x="6275999" y="4076701"/>
            <a:ext cx="5527286" cy="2413000"/>
          </a:xfrm>
          <a:prstGeom prst="roundRect">
            <a:avLst>
              <a:gd name="adj" fmla="val 2272"/>
            </a:avLst>
          </a:prstGeom>
          <a:noFill/>
          <a:ln w="76200">
            <a:solidFill>
              <a:srgbClr val="005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59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9019A83B-F730-EA1F-3411-14CA1850069E}"/>
              </a:ext>
            </a:extLst>
          </p:cNvPr>
          <p:cNvSpPr/>
          <p:nvPr/>
        </p:nvSpPr>
        <p:spPr>
          <a:xfrm>
            <a:off x="7077768" y="3896698"/>
            <a:ext cx="4144629" cy="360000"/>
          </a:xfrm>
          <a:prstGeom prst="roundRect">
            <a:avLst>
              <a:gd name="adj" fmla="val 6084"/>
            </a:avLst>
          </a:prstGeom>
          <a:solidFill>
            <a:srgbClr val="005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kern="1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Доступные цены</a:t>
            </a:r>
            <a:endParaRPr lang="ru-RU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4EC150-813F-3638-AB81-EBB794738F1A}"/>
              </a:ext>
            </a:extLst>
          </p:cNvPr>
          <p:cNvSpPr txBox="1"/>
          <p:nvPr/>
        </p:nvSpPr>
        <p:spPr>
          <a:xfrm>
            <a:off x="6318933" y="4342974"/>
            <a:ext cx="5441418" cy="1880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ru-RU" sz="2000" kern="100" dirty="0">
                <a:solidFill>
                  <a:srgbClr val="084C8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Установление конкурентоспособности и прозрачных цен, которые будут выгоднее по сравнению с покупкой аналогичных устройств</a:t>
            </a:r>
            <a:endParaRPr lang="ru-RU" sz="2000" kern="100" dirty="0">
              <a:solidFill>
                <a:srgbClr val="084C89"/>
              </a:solidFill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94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9E1299A-7738-FCB2-06C5-A069C91FD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1474" y="374650"/>
            <a:ext cx="6789902" cy="504000"/>
          </a:xfrm>
        </p:spPr>
        <p:txBody>
          <a:bodyPr/>
          <a:lstStyle/>
          <a:p>
            <a:r>
              <a:rPr lang="ru-RU" dirty="0"/>
              <a:t>ТЕХНОЛОГИИ И ИНСТРУМЕНТЫ РАЗРАБОТКИ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09E1A19-1606-879A-F734-6DC086C67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EE57-031D-488F-8050-66FB555D8AD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B6E2A573-336A-B5E5-F3B4-647AE4B95AA7}"/>
              </a:ext>
            </a:extLst>
          </p:cNvPr>
          <p:cNvSpPr/>
          <p:nvPr/>
        </p:nvSpPr>
        <p:spPr>
          <a:xfrm>
            <a:off x="371476" y="1916112"/>
            <a:ext cx="2664800" cy="4573587"/>
          </a:xfrm>
          <a:prstGeom prst="roundRect">
            <a:avLst>
              <a:gd name="adj" fmla="val 134"/>
            </a:avLst>
          </a:prstGeom>
          <a:noFill/>
          <a:ln w="76200">
            <a:solidFill>
              <a:srgbClr val="0059FF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59FF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4A65D90-A730-27D4-197C-D03097AED7D4}"/>
              </a:ext>
            </a:extLst>
          </p:cNvPr>
          <p:cNvSpPr/>
          <p:nvPr/>
        </p:nvSpPr>
        <p:spPr>
          <a:xfrm>
            <a:off x="3390899" y="1916113"/>
            <a:ext cx="4031999" cy="4573587"/>
          </a:xfrm>
          <a:prstGeom prst="roundRect">
            <a:avLst>
              <a:gd name="adj" fmla="val 380"/>
            </a:avLst>
          </a:prstGeom>
          <a:noFill/>
          <a:ln w="76200">
            <a:solidFill>
              <a:srgbClr val="005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59FF"/>
              </a:solidFill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26F4533-8B40-1207-0C84-6FEC9C346575}"/>
              </a:ext>
            </a:extLst>
          </p:cNvPr>
          <p:cNvSpPr/>
          <p:nvPr/>
        </p:nvSpPr>
        <p:spPr>
          <a:xfrm>
            <a:off x="7777520" y="1916113"/>
            <a:ext cx="4043005" cy="4573587"/>
          </a:xfrm>
          <a:prstGeom prst="roundRect">
            <a:avLst>
              <a:gd name="adj" fmla="val 218"/>
            </a:avLst>
          </a:prstGeom>
          <a:noFill/>
          <a:ln w="76200">
            <a:solidFill>
              <a:srgbClr val="005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59FF"/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0D3815D-4FA8-2398-0A88-6686D505FDE0}"/>
              </a:ext>
            </a:extLst>
          </p:cNvPr>
          <p:cNvSpPr/>
          <p:nvPr/>
        </p:nvSpPr>
        <p:spPr>
          <a:xfrm>
            <a:off x="803876" y="1736112"/>
            <a:ext cx="1800000" cy="360000"/>
          </a:xfrm>
          <a:prstGeom prst="roundRect">
            <a:avLst>
              <a:gd name="adj" fmla="val 2556"/>
            </a:avLst>
          </a:prstGeom>
          <a:solidFill>
            <a:srgbClr val="005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Software</a:t>
            </a:r>
            <a:endParaRPr lang="ru-RU" sz="1600" b="1" dirty="0">
              <a:latin typeface="Century Gothic" panose="020B0502020202020204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48B269B5-5A7A-092D-29D9-1D2C719F9F1B}"/>
              </a:ext>
            </a:extLst>
          </p:cNvPr>
          <p:cNvSpPr/>
          <p:nvPr/>
        </p:nvSpPr>
        <p:spPr>
          <a:xfrm>
            <a:off x="4506898" y="1736112"/>
            <a:ext cx="1800000" cy="360000"/>
          </a:xfrm>
          <a:prstGeom prst="roundRect">
            <a:avLst>
              <a:gd name="adj" fmla="val 1674"/>
            </a:avLst>
          </a:prstGeom>
          <a:solidFill>
            <a:srgbClr val="005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Frontend</a:t>
            </a:r>
            <a:endParaRPr lang="ru-RU" sz="1600" b="1" dirty="0">
              <a:latin typeface="Century Gothic" panose="020B0502020202020204" pitchFamily="34" charset="0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105EEFD3-1E85-F665-5EC2-F6949449094F}"/>
              </a:ext>
            </a:extLst>
          </p:cNvPr>
          <p:cNvSpPr/>
          <p:nvPr/>
        </p:nvSpPr>
        <p:spPr>
          <a:xfrm>
            <a:off x="8899022" y="1736112"/>
            <a:ext cx="1800000" cy="360000"/>
          </a:xfrm>
          <a:prstGeom prst="roundRect">
            <a:avLst>
              <a:gd name="adj" fmla="val 2776"/>
            </a:avLst>
          </a:prstGeom>
          <a:solidFill>
            <a:srgbClr val="005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Backend</a:t>
            </a:r>
            <a:endParaRPr lang="ru-RU" sz="1600" b="1" dirty="0">
              <a:latin typeface="Century Gothic" panose="020B0502020202020204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9C2E693-0554-E5C8-28E7-2691BD047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76" y="2349000"/>
            <a:ext cx="1080000" cy="108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E11D822-A7FA-D714-7343-AA31B247B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59" y="3672396"/>
            <a:ext cx="1080000" cy="108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B3A1886-D0BD-CF7D-0271-B515AF81A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802" y="3672396"/>
            <a:ext cx="1080000" cy="108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F253694-EE8D-9EE4-4D47-CD6FA5D0C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425" y="2349000"/>
            <a:ext cx="1080000" cy="108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2D9B82C-9471-C225-A158-A205D4387F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854" y="3681889"/>
            <a:ext cx="1080000" cy="108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D78E209-18E2-DEEF-F703-70E305AAE6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854" y="2339508"/>
            <a:ext cx="1080000" cy="108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05C1DEF-5458-178C-ECEF-D149C206A7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709" y="5076707"/>
            <a:ext cx="1080000" cy="108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A7A36CB6-7986-5649-011A-074E639AA4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425" y="3672396"/>
            <a:ext cx="1080000" cy="108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6A8AB734-2695-11C7-3236-6586BD653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854" y="5076707"/>
            <a:ext cx="1080000" cy="108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B661185D-5F5F-F960-C1CD-2913F3C9FC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022" y="5076707"/>
            <a:ext cx="1080000" cy="108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0B18F445-4C11-351E-907C-BB75F5B5B4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893" y="5076707"/>
            <a:ext cx="1080000" cy="108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8A4054B3-7B9A-588D-3424-D110A52F00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893" y="2339508"/>
            <a:ext cx="1080000" cy="108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4F7BD5B6-E125-7872-C015-35D4BD031B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59" y="5076707"/>
            <a:ext cx="1080000" cy="108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05F58E-C84A-FF39-763A-9E79560F8B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022" y="2339508"/>
            <a:ext cx="1080000" cy="108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AF1ADC4-7C08-6C1D-BAF3-9CAE98D95C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642" y="5076707"/>
            <a:ext cx="1080000" cy="108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330981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2066</TotalTime>
  <Words>856</Words>
  <Application>Microsoft Office PowerPoint</Application>
  <PresentationFormat>Широкоэкранный</PresentationFormat>
  <Paragraphs>301</Paragraphs>
  <Slides>24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8" baseType="lpstr">
      <vt:lpstr>Arial</vt:lpstr>
      <vt:lpstr>Calibri</vt:lpstr>
      <vt:lpstr>Century Gothic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Burger Big</dc:creator>
  <cp:lastModifiedBy>Burger Big</cp:lastModifiedBy>
  <cp:revision>49</cp:revision>
  <dcterms:created xsi:type="dcterms:W3CDTF">2024-06-09T06:36:08Z</dcterms:created>
  <dcterms:modified xsi:type="dcterms:W3CDTF">2024-06-17T13:43:36Z</dcterms:modified>
</cp:coreProperties>
</file>